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79" r:id="rId3"/>
    <p:sldId id="283" r:id="rId4"/>
    <p:sldId id="260" r:id="rId5"/>
    <p:sldId id="262" r:id="rId6"/>
    <p:sldId id="261" r:id="rId7"/>
    <p:sldId id="264" r:id="rId8"/>
    <p:sldId id="265" r:id="rId9"/>
    <p:sldId id="277" r:id="rId10"/>
    <p:sldId id="266" r:id="rId11"/>
    <p:sldId id="267" r:id="rId12"/>
    <p:sldId id="269" r:id="rId13"/>
    <p:sldId id="271" r:id="rId14"/>
    <p:sldId id="270" r:id="rId15"/>
    <p:sldId id="268" r:id="rId16"/>
    <p:sldId id="272" r:id="rId17"/>
    <p:sldId id="273" r:id="rId18"/>
    <p:sldId id="274" r:id="rId19"/>
    <p:sldId id="275" r:id="rId20"/>
    <p:sldId id="282" r:id="rId21"/>
    <p:sldId id="301" r:id="rId22"/>
    <p:sldId id="292" r:id="rId23"/>
    <p:sldId id="300" r:id="rId24"/>
    <p:sldId id="293" r:id="rId25"/>
    <p:sldId id="284" r:id="rId26"/>
    <p:sldId id="285" r:id="rId27"/>
    <p:sldId id="303" r:id="rId28"/>
    <p:sldId id="302" r:id="rId29"/>
    <p:sldId id="304" r:id="rId30"/>
    <p:sldId id="287" r:id="rId31"/>
    <p:sldId id="286" r:id="rId32"/>
    <p:sldId id="288" r:id="rId33"/>
    <p:sldId id="289" r:id="rId34"/>
    <p:sldId id="294" r:id="rId35"/>
    <p:sldId id="290" r:id="rId36"/>
    <p:sldId id="291" r:id="rId37"/>
    <p:sldId id="295" r:id="rId38"/>
    <p:sldId id="297" r:id="rId39"/>
    <p:sldId id="298" r:id="rId40"/>
    <p:sldId id="299" r:id="rId41"/>
    <p:sldId id="28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080D2-1FDB-4779-A8AD-6D1681DFD48D}"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1CC3-39D5-4E5A-8D29-9E9D9ED7A2A2}" type="slidenum">
              <a:rPr lang="en-US" smtClean="0"/>
              <a:t>‹#›</a:t>
            </a:fld>
            <a:endParaRPr lang="en-US"/>
          </a:p>
        </p:txBody>
      </p:sp>
    </p:spTree>
    <p:extLst>
      <p:ext uri="{BB962C8B-B14F-4D97-AF65-F5344CB8AC3E}">
        <p14:creationId xmlns:p14="http://schemas.microsoft.com/office/powerpoint/2010/main" val="59830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64ACC-57C4-4D91-BC71-EB6263C250D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65273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89082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193720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108346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190795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201336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8D523-3335-4C9D-BB91-747BA4E2FE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324869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98D523-3335-4C9D-BB91-747BA4E2FE82}"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3433453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98D523-3335-4C9D-BB91-747BA4E2FE82}"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318612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8D523-3335-4C9D-BB91-747BA4E2FE82}"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4205530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98D523-3335-4C9D-BB91-747BA4E2FE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22652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297572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98D523-3335-4C9D-BB91-747BA4E2FE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613404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256057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357303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98D523-3335-4C9D-BB91-747BA4E2FE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1492-CD6A-4D4D-88CB-C54EBCBF49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2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98D523-3335-4C9D-BB91-747BA4E2FE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278506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98D523-3335-4C9D-BB91-747BA4E2FE82}"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101822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98D523-3335-4C9D-BB91-747BA4E2FE82}"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68338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98D523-3335-4C9D-BB91-747BA4E2FE82}" type="datetimeFigureOut">
              <a:rPr lang="en-US" smtClean="0"/>
              <a:t>12/2/2019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109130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98D523-3335-4C9D-BB91-747BA4E2FE82}" type="datetimeFigureOut">
              <a:rPr lang="en-US" smtClean="0"/>
              <a:t>12/2/2019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131492-CD6A-4D4D-88CB-C54EBCBF4926}" type="slidenum">
              <a:rPr lang="en-US" smtClean="0"/>
              <a:t>‹#›</a:t>
            </a:fld>
            <a:endParaRPr lang="en-US"/>
          </a:p>
        </p:txBody>
      </p:sp>
    </p:spTree>
    <p:extLst>
      <p:ext uri="{BB962C8B-B14F-4D97-AF65-F5344CB8AC3E}">
        <p14:creationId xmlns:p14="http://schemas.microsoft.com/office/powerpoint/2010/main" val="78613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98D523-3335-4C9D-BB91-747BA4E2FE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1492-CD6A-4D4D-88CB-C54EBCBF4926}" type="slidenum">
              <a:rPr lang="en-US" smtClean="0"/>
              <a:t>‹#›</a:t>
            </a:fld>
            <a:endParaRPr lang="en-US"/>
          </a:p>
        </p:txBody>
      </p:sp>
    </p:spTree>
    <p:extLst>
      <p:ext uri="{BB962C8B-B14F-4D97-AF65-F5344CB8AC3E}">
        <p14:creationId xmlns:p14="http://schemas.microsoft.com/office/powerpoint/2010/main" val="147925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98D523-3335-4C9D-BB91-747BA4E2FE82}" type="datetimeFigureOut">
              <a:rPr lang="en-US" smtClean="0"/>
              <a:t>12/2/2019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131492-CD6A-4D4D-88CB-C54EBCBF492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26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8D523-3335-4C9D-BB91-747BA4E2FE82}"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31492-CD6A-4D4D-88CB-C54EBCBF4926}" type="slidenum">
              <a:rPr lang="en-US" smtClean="0"/>
              <a:t>‹#›</a:t>
            </a:fld>
            <a:endParaRPr lang="en-US"/>
          </a:p>
        </p:txBody>
      </p:sp>
    </p:spTree>
    <p:extLst>
      <p:ext uri="{BB962C8B-B14F-4D97-AF65-F5344CB8AC3E}">
        <p14:creationId xmlns:p14="http://schemas.microsoft.com/office/powerpoint/2010/main" val="739392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97280" y="2661314"/>
            <a:ext cx="10058400" cy="3207780"/>
          </a:xfrm>
        </p:spPr>
        <p:txBody>
          <a:bodyPr/>
          <a:lstStyle/>
          <a:p>
            <a:pPr algn="ctr" rtl="1"/>
            <a:r>
              <a:rPr lang="fa-IR" sz="2800" dirty="0">
                <a:solidFill>
                  <a:srgbClr val="7030A0"/>
                </a:solidFill>
                <a:cs typeface="2  Titr" panose="00000700000000000000" pitchFamily="2" charset="-78"/>
              </a:rPr>
              <a:t>اصول  تریاژ بیماران  اورژانس</a:t>
            </a:r>
            <a:br>
              <a:rPr lang="fa-IR" sz="2800" dirty="0">
                <a:solidFill>
                  <a:srgbClr val="7030A0"/>
                </a:solidFill>
                <a:cs typeface="2  Titr" panose="00000700000000000000" pitchFamily="2" charset="-78"/>
              </a:rPr>
            </a:br>
            <a:r>
              <a:rPr lang="fa-IR" sz="2800" dirty="0">
                <a:solidFill>
                  <a:srgbClr val="7030A0"/>
                </a:solidFill>
                <a:cs typeface="2  Titr" panose="00000700000000000000" pitchFamily="2" charset="-78"/>
              </a:rPr>
              <a:t/>
            </a:r>
            <a:br>
              <a:rPr lang="fa-IR" sz="2800" dirty="0">
                <a:solidFill>
                  <a:srgbClr val="7030A0"/>
                </a:solidFill>
                <a:cs typeface="2  Titr" panose="00000700000000000000" pitchFamily="2" charset="-78"/>
              </a:rPr>
            </a:br>
            <a:r>
              <a:rPr lang="fa-IR" sz="2800" dirty="0">
                <a:solidFill>
                  <a:srgbClr val="7030A0"/>
                </a:solidFill>
                <a:cs typeface="2  Titr" panose="00000700000000000000" pitchFamily="2" charset="-78"/>
              </a:rPr>
              <a:t>نظام مراقبت سندرومیک و ایزولاسیون بیماران در اورژانس بیمارستان</a:t>
            </a:r>
            <a:r>
              <a:rPr lang="fa-IR" dirty="0">
                <a:cs typeface="2  Titr" panose="00000700000000000000" pitchFamily="2" charset="-78"/>
              </a:rPr>
              <a:t/>
            </a:r>
            <a:br>
              <a:rPr lang="fa-IR" dirty="0">
                <a:cs typeface="2  Titr" panose="00000700000000000000" pitchFamily="2" charset="-78"/>
              </a:rPr>
            </a:br>
            <a:endParaRPr lang="en-US" dirty="0"/>
          </a:p>
        </p:txBody>
      </p:sp>
      <p:pic>
        <p:nvPicPr>
          <p:cNvPr id="4" name="Picture 3"/>
          <p:cNvPicPr>
            <a:picLocks noChangeAspect="1"/>
          </p:cNvPicPr>
          <p:nvPr/>
        </p:nvPicPr>
        <p:blipFill rotWithShape="1">
          <a:blip r:embed="rId2"/>
          <a:srcRect t="32406"/>
          <a:stretch/>
        </p:blipFill>
        <p:spPr>
          <a:xfrm>
            <a:off x="0" y="0"/>
            <a:ext cx="12192000" cy="1845733"/>
          </a:xfrm>
          <a:prstGeom prst="rect">
            <a:avLst/>
          </a:prstGeom>
        </p:spPr>
      </p:pic>
      <p:sp>
        <p:nvSpPr>
          <p:cNvPr id="5" name="Subtitle 4">
            <a:extLst>
              <a:ext uri="{FF2B5EF4-FFF2-40B4-BE49-F238E27FC236}">
                <a16:creationId xmlns:a16="http://schemas.microsoft.com/office/drawing/2014/main" id="{2710A16E-5678-4085-80E6-BFA533DD3140}"/>
              </a:ext>
            </a:extLst>
          </p:cNvPr>
          <p:cNvSpPr txBox="1">
            <a:spLocks/>
          </p:cNvSpPr>
          <p:nvPr/>
        </p:nvSpPr>
        <p:spPr>
          <a:xfrm>
            <a:off x="2347415" y="4372730"/>
            <a:ext cx="7096835" cy="190524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rtl="1"/>
            <a:r>
              <a:rPr lang="fa-IR" sz="1600" b="1" dirty="0" smtClean="0">
                <a:solidFill>
                  <a:schemeClr val="tx1"/>
                </a:solidFill>
                <a:cs typeface="B Mitra" panose="00000400000000000000" pitchFamily="2" charset="-78"/>
              </a:rPr>
              <a:t>دکتر واعظی  </a:t>
            </a:r>
            <a:r>
              <a:rPr lang="fa-IR" sz="1600" b="1" dirty="0">
                <a:solidFill>
                  <a:schemeClr val="tx1"/>
                </a:solidFill>
                <a:cs typeface="B Mitra" panose="00000400000000000000" pitchFamily="2" charset="-78"/>
              </a:rPr>
              <a:t> </a:t>
            </a:r>
            <a:r>
              <a:rPr lang="fa-IR" sz="1600" b="1" dirty="0" smtClean="0">
                <a:solidFill>
                  <a:schemeClr val="tx1"/>
                </a:solidFill>
                <a:cs typeface="B Mitra" panose="00000400000000000000" pitchFamily="2" charset="-78"/>
              </a:rPr>
              <a:t>-متخصص طب اورژانس-  </a:t>
            </a:r>
            <a:r>
              <a:rPr lang="fa-IR" sz="1600" b="1" dirty="0" smtClean="0">
                <a:solidFill>
                  <a:schemeClr val="tx1"/>
                </a:solidFill>
                <a:cs typeface="B Mitra" panose="00000400000000000000" pitchFamily="2" charset="-78"/>
              </a:rPr>
              <a:t>رئیس اداره اورژانس بیمارستانی</a:t>
            </a:r>
          </a:p>
          <a:p>
            <a:pPr algn="ctr" rtl="1">
              <a:lnSpc>
                <a:spcPct val="100000"/>
              </a:lnSpc>
            </a:pPr>
            <a:r>
              <a:rPr lang="fa-IR" sz="1600" b="1" dirty="0" smtClean="0">
                <a:solidFill>
                  <a:schemeClr val="tx1"/>
                </a:solidFill>
                <a:cs typeface="B Mitra" panose="00000400000000000000" pitchFamily="2" charset="-78"/>
              </a:rPr>
              <a:t> مرکز مدیریت بیمارستانی و تعالی خدمات بالینی</a:t>
            </a:r>
          </a:p>
          <a:p>
            <a:pPr algn="ctr" rtl="1">
              <a:lnSpc>
                <a:spcPct val="100000"/>
              </a:lnSpc>
            </a:pPr>
            <a:r>
              <a:rPr lang="fa-IR" sz="1600" b="1" dirty="0" smtClean="0">
                <a:solidFill>
                  <a:schemeClr val="tx1"/>
                </a:solidFill>
                <a:cs typeface="B Mitra" panose="00000400000000000000" pitchFamily="2" charset="-78"/>
              </a:rPr>
              <a:t>معاونت درمان وزارت بهداشت</a:t>
            </a:r>
          </a:p>
          <a:p>
            <a:pPr algn="ctr" rtl="1"/>
            <a:r>
              <a:rPr lang="en-US" sz="1600" b="1" dirty="0" smtClean="0">
                <a:solidFill>
                  <a:schemeClr val="tx1"/>
                </a:solidFill>
                <a:latin typeface="A Nahar" panose="020B0800040000020004" pitchFamily="34" charset="-78"/>
                <a:ea typeface="A Nahar" panose="020B0800040000020004" pitchFamily="34" charset="-78"/>
                <a:cs typeface="B Mitra" panose="00000400000000000000" pitchFamily="2" charset="-78"/>
              </a:rPr>
              <a:t>vaezi.h@hea</a:t>
            </a:r>
            <a:r>
              <a:rPr lang="en-US" sz="1600" b="1" dirty="0">
                <a:solidFill>
                  <a:schemeClr val="tx1"/>
                </a:solidFill>
                <a:latin typeface="A Nahar" panose="020B0800040000020004" pitchFamily="34" charset="-78"/>
                <a:ea typeface="A Nahar" panose="020B0800040000020004" pitchFamily="34" charset="-78"/>
                <a:cs typeface="B Mitra" panose="00000400000000000000" pitchFamily="2" charset="-78"/>
              </a:rPr>
              <a:t>l</a:t>
            </a:r>
            <a:r>
              <a:rPr lang="en-US" sz="1600" b="1" dirty="0" smtClean="0">
                <a:solidFill>
                  <a:schemeClr val="tx1"/>
                </a:solidFill>
                <a:latin typeface="A Nahar" panose="020B0800040000020004" pitchFamily="34" charset="-78"/>
                <a:ea typeface="A Nahar" panose="020B0800040000020004" pitchFamily="34" charset="-78"/>
                <a:cs typeface="B Mitra" panose="00000400000000000000" pitchFamily="2" charset="-78"/>
              </a:rPr>
              <a:t>th.gov.ir</a:t>
            </a:r>
            <a:r>
              <a:rPr lang="fa-IR" sz="1600" b="1" dirty="0" smtClean="0">
                <a:solidFill>
                  <a:schemeClr val="tx1"/>
                </a:solidFill>
                <a:latin typeface="A Nahar" panose="020B0800040000020004" pitchFamily="34" charset="-78"/>
                <a:ea typeface="A Nahar" panose="020B0800040000020004" pitchFamily="34" charset="-78"/>
                <a:cs typeface="B Mitra" panose="00000400000000000000" pitchFamily="2" charset="-78"/>
              </a:rPr>
              <a:t> </a:t>
            </a:r>
          </a:p>
          <a:p>
            <a:pPr algn="ctr" rtl="1"/>
            <a:endParaRPr lang="fa-IR" sz="1400" b="1" dirty="0" smtClean="0">
              <a:solidFill>
                <a:schemeClr val="tx1"/>
              </a:solidFill>
              <a:latin typeface="A Nahar" panose="020B0800040000020004" pitchFamily="34" charset="-78"/>
              <a:ea typeface="A Nahar" panose="020B0800040000020004" pitchFamily="34" charset="-78"/>
              <a:cs typeface="B Mitra" panose="00000400000000000000" pitchFamily="2" charset="-78"/>
            </a:endParaRPr>
          </a:p>
          <a:p>
            <a:pPr algn="ctr" rtl="1"/>
            <a:r>
              <a:rPr lang="fa-IR" sz="1600" b="1" dirty="0" smtClean="0">
                <a:solidFill>
                  <a:schemeClr val="tx1"/>
                </a:solidFill>
                <a:latin typeface="A Nahar" panose="020B0800040000020004" pitchFamily="34" charset="-78"/>
                <a:ea typeface="A Nahar" panose="020B0800040000020004" pitchFamily="34" charset="-78"/>
                <a:cs typeface="B Mitra" panose="00000400000000000000" pitchFamily="2" charset="-78"/>
              </a:rPr>
              <a:t>17 بهمن ماه 98</a:t>
            </a:r>
            <a:endParaRPr lang="en-US" sz="1600" b="1" dirty="0">
              <a:solidFill>
                <a:schemeClr val="tx1"/>
              </a:solidFill>
              <a:latin typeface="A Nahar" panose="020B0800040000020004" pitchFamily="34" charset="-78"/>
              <a:ea typeface="A Nahar" panose="020B0800040000020004" pitchFamily="34" charset="-78"/>
              <a:cs typeface="B Mitra" panose="000004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5337" y="1333270"/>
            <a:ext cx="1446663" cy="14338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33270"/>
            <a:ext cx="1464438" cy="1328044"/>
          </a:xfrm>
          <a:prstGeom prst="rect">
            <a:avLst/>
          </a:prstGeom>
        </p:spPr>
      </p:pic>
    </p:spTree>
    <p:extLst>
      <p:ext uri="{BB962C8B-B14F-4D97-AF65-F5344CB8AC3E}">
        <p14:creationId xmlns:p14="http://schemas.microsoft.com/office/powerpoint/2010/main" val="361836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2280881"/>
            <a:ext cx="10190422" cy="2086401"/>
          </a:xfrm>
          <a:prstGeom prst="rect">
            <a:avLst/>
          </a:prstGeom>
        </p:spPr>
      </p:pic>
    </p:spTree>
    <p:extLst>
      <p:ext uri="{BB962C8B-B14F-4D97-AF65-F5344CB8AC3E}">
        <p14:creationId xmlns:p14="http://schemas.microsoft.com/office/powerpoint/2010/main" val="1629061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rmAutofit/>
          </a:bodyPr>
          <a:lstStyle/>
          <a:p>
            <a:pPr algn="r" rtl="1"/>
            <a:r>
              <a:rPr lang="fa-IR" sz="2800" dirty="0">
                <a:cs typeface="2  Titr" panose="00000700000000000000" pitchFamily="2" charset="-78"/>
              </a:rPr>
              <a:t>دستورالعمل تریاژ در اپیدمی های عفونی</a:t>
            </a:r>
            <a:endParaRPr lang="en-US" sz="2800" dirty="0">
              <a:cs typeface="2  Titr" panose="000007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dirty="0">
                <a:cs typeface="B Mitra" panose="00000400000000000000" pitchFamily="2" charset="-78"/>
              </a:rPr>
              <a:t>•	ایجاد ایزوله تنفسی</a:t>
            </a:r>
          </a:p>
          <a:p>
            <a:pPr marL="0" indent="0" algn="r" rtl="1">
              <a:buNone/>
            </a:pPr>
            <a:r>
              <a:rPr lang="fa-IR" dirty="0">
                <a:cs typeface="B Mitra" panose="00000400000000000000" pitchFamily="2" charset="-78"/>
              </a:rPr>
              <a:t>•	اگر دارای 2 اتاق معاینه است اختصاص یک فضا برای بیماران تنفسی</a:t>
            </a:r>
          </a:p>
          <a:p>
            <a:pPr marL="0" indent="0" algn="r" rtl="1">
              <a:buNone/>
            </a:pPr>
            <a:r>
              <a:rPr lang="fa-IR" dirty="0">
                <a:cs typeface="B Mitra" panose="00000400000000000000" pitchFamily="2" charset="-78"/>
              </a:rPr>
              <a:t>•	اتاق انتظار </a:t>
            </a:r>
            <a:r>
              <a:rPr lang="fa-IR" dirty="0" smtClean="0">
                <a:cs typeface="B Mitra" panose="00000400000000000000" pitchFamily="2" charset="-78"/>
              </a:rPr>
              <a:t>باید تهویه مناسب شود </a:t>
            </a:r>
            <a:r>
              <a:rPr lang="fa-IR" dirty="0">
                <a:cs typeface="B Mitra" panose="00000400000000000000" pitchFamily="2" charset="-78"/>
              </a:rPr>
              <a:t>یا تهویه طبیعی داشته باشد</a:t>
            </a:r>
          </a:p>
          <a:p>
            <a:pPr marL="0" indent="0" algn="r" rtl="1">
              <a:buNone/>
            </a:pPr>
            <a:r>
              <a:rPr lang="fa-IR" dirty="0">
                <a:cs typeface="B Mitra" panose="00000400000000000000" pitchFamily="2" charset="-78"/>
              </a:rPr>
              <a:t>•	اختصاص ماسک ساده جراحی به همه بیماران در بدو ورود</a:t>
            </a:r>
          </a:p>
          <a:p>
            <a:pPr marL="0" indent="0" algn="r" rtl="1">
              <a:buNone/>
            </a:pPr>
            <a:r>
              <a:rPr lang="fa-IR" dirty="0">
                <a:cs typeface="B Mitra" panose="00000400000000000000" pitchFamily="2" charset="-78"/>
              </a:rPr>
              <a:t>•	فاصله مناسب تا حمام الودگی </a:t>
            </a:r>
            <a:r>
              <a:rPr lang="fa-IR" dirty="0" smtClean="0">
                <a:cs typeface="B Mitra" panose="00000400000000000000" pitchFamily="2" charset="-78"/>
              </a:rPr>
              <a:t>زدایی</a:t>
            </a:r>
          </a:p>
          <a:p>
            <a:pPr algn="r" rtl="1">
              <a:buFont typeface="Arial" panose="020B0604020202020204" pitchFamily="34" charset="0"/>
              <a:buChar char="•"/>
            </a:pPr>
            <a:r>
              <a:rPr lang="fa-IR" dirty="0">
                <a:cs typeface="B Mitra" panose="00000400000000000000" pitchFamily="2" charset="-78"/>
              </a:rPr>
              <a:t> </a:t>
            </a:r>
            <a:r>
              <a:rPr lang="fa-IR" dirty="0" smtClean="0">
                <a:cs typeface="B Mitra" panose="00000400000000000000" pitchFamily="2" charset="-78"/>
              </a:rPr>
              <a:t>        </a:t>
            </a:r>
            <a:r>
              <a:rPr lang="fa-IR" dirty="0">
                <a:cs typeface="B Mitra" panose="00000400000000000000" pitchFamily="2" charset="-78"/>
              </a:rPr>
              <a:t>علامت گذاری و نشان دار کردن مسیر انتقال بیماران مشکوک از واحد تریاژ به  اتاق </a:t>
            </a:r>
            <a:r>
              <a:rPr lang="fa-IR" dirty="0" smtClean="0">
                <a:cs typeface="B Mitra" panose="00000400000000000000" pitchFamily="2" charset="-78"/>
              </a:rPr>
              <a:t>ایزوله</a:t>
            </a:r>
            <a:endParaRPr lang="fa-IR" dirty="0">
              <a:cs typeface="B Mitra" panose="00000400000000000000" pitchFamily="2" charset="-78"/>
            </a:endParaRPr>
          </a:p>
          <a:p>
            <a:pPr marL="0" indent="0" algn="r" rtl="1">
              <a:buNone/>
            </a:pPr>
            <a:r>
              <a:rPr lang="fa-IR" dirty="0" smtClean="0">
                <a:cs typeface="B Mitra" panose="00000400000000000000" pitchFamily="2" charset="-78"/>
              </a:rPr>
              <a:t>                          ( </a:t>
            </a:r>
            <a:r>
              <a:rPr lang="fa-IR" dirty="0">
                <a:cs typeface="B Mitra" panose="00000400000000000000" pitchFamily="2" charset="-78"/>
              </a:rPr>
              <a:t>واحد تریاژ             اتاق انتظار        </a:t>
            </a:r>
            <a:r>
              <a:rPr lang="fa-IR" dirty="0" smtClean="0">
                <a:cs typeface="B Mitra" panose="00000400000000000000" pitchFamily="2" charset="-78"/>
              </a:rPr>
              <a:t>   </a:t>
            </a:r>
            <a:r>
              <a:rPr lang="fa-IR" dirty="0">
                <a:cs typeface="B Mitra" panose="00000400000000000000" pitchFamily="2" charset="-78"/>
              </a:rPr>
              <a:t>اتاق ایزوله)</a:t>
            </a:r>
          </a:p>
          <a:p>
            <a:pPr marL="0" indent="0" algn="r" rtl="1">
              <a:buNone/>
            </a:pPr>
            <a:endParaRPr lang="fa-IR" dirty="0">
              <a:cs typeface="B Mitra" panose="00000400000000000000" pitchFamily="2" charset="-78"/>
            </a:endParaRPr>
          </a:p>
        </p:txBody>
      </p:sp>
      <p:cxnSp>
        <p:nvCxnSpPr>
          <p:cNvPr id="5" name="Straight Arrow Connector 4"/>
          <p:cNvCxnSpPr/>
          <p:nvPr/>
        </p:nvCxnSpPr>
        <p:spPr>
          <a:xfrm flipH="1">
            <a:off x="8307977" y="4715691"/>
            <a:ext cx="457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6871063" y="4715691"/>
            <a:ext cx="470263" cy="4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93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9919"/>
          </a:xfrm>
        </p:spPr>
        <p:txBody>
          <a:bodyPr>
            <a:normAutofit fontScale="90000"/>
          </a:bodyPr>
          <a:lstStyle/>
          <a:p>
            <a:pPr algn="ctr" rtl="1"/>
            <a:r>
              <a:rPr lang="fa-IR" sz="2800" dirty="0">
                <a:cs typeface="2  Titr" panose="00000700000000000000" pitchFamily="2" charset="-78"/>
              </a:rPr>
              <a:t>احتیاطات استاندارد که بایستی توسط کلیه کادر بالینی رعایت شود</a:t>
            </a:r>
            <a:endParaRPr lang="en-US" sz="2800" dirty="0">
              <a:cs typeface="2  Titr" panose="00000700000000000000" pitchFamily="2" charset="-78"/>
            </a:endParaRPr>
          </a:p>
        </p:txBody>
      </p:sp>
      <p:sp>
        <p:nvSpPr>
          <p:cNvPr id="3" name="Content Placeholder 2"/>
          <p:cNvSpPr>
            <a:spLocks noGrp="1"/>
          </p:cNvSpPr>
          <p:nvPr>
            <p:ph idx="1"/>
          </p:nvPr>
        </p:nvSpPr>
        <p:spPr>
          <a:xfrm>
            <a:off x="1371600" y="1999398"/>
            <a:ext cx="9601200" cy="3581400"/>
          </a:xfrm>
        </p:spPr>
        <p:txBody>
          <a:bodyPr>
            <a:normAutofit/>
          </a:bodyPr>
          <a:lstStyle/>
          <a:p>
            <a:pPr lvl="0" algn="r" rtl="1"/>
            <a:r>
              <a:rPr lang="ar-SA" dirty="0" smtClean="0">
                <a:cs typeface="B Mitra" panose="00000400000000000000" pitchFamily="2" charset="-78"/>
              </a:rPr>
              <a:t>رعایت </a:t>
            </a:r>
            <a:r>
              <a:rPr lang="ar-SA" dirty="0">
                <a:cs typeface="B Mitra" panose="00000400000000000000" pitchFamily="2" charset="-78"/>
              </a:rPr>
              <a:t>بهداشت دست</a:t>
            </a:r>
            <a:endParaRPr lang="en-US" dirty="0">
              <a:cs typeface="B Mitra" panose="00000400000000000000" pitchFamily="2" charset="-78"/>
            </a:endParaRPr>
          </a:p>
          <a:p>
            <a:pPr lvl="0" algn="r" rtl="1"/>
            <a:r>
              <a:rPr lang="ar-SA" dirty="0">
                <a:cs typeface="B Mitra" panose="00000400000000000000" pitchFamily="2" charset="-78"/>
              </a:rPr>
              <a:t>استفاده متناسب از وسایل حفاظت فردی بر اساس "ارزیابی خطر" در محل ارائه خدمت( بالین بیمار) </a:t>
            </a:r>
            <a:endParaRPr lang="en-US" dirty="0">
              <a:cs typeface="B Mitra" panose="00000400000000000000" pitchFamily="2" charset="-78"/>
            </a:endParaRPr>
          </a:p>
          <a:p>
            <a:pPr lvl="0" algn="r" rtl="1"/>
            <a:r>
              <a:rPr lang="ar-SA" dirty="0">
                <a:cs typeface="B Mitra" panose="00000400000000000000" pitchFamily="2" charset="-78"/>
              </a:rPr>
              <a:t>رعایت موازین بهداشتی تنفسی </a:t>
            </a:r>
            <a:endParaRPr lang="en-US" dirty="0">
              <a:cs typeface="B Mitra" panose="00000400000000000000" pitchFamily="2" charset="-78"/>
            </a:endParaRPr>
          </a:p>
          <a:p>
            <a:pPr lvl="0" algn="r" rtl="1"/>
            <a:r>
              <a:rPr lang="ar-SA" dirty="0">
                <a:cs typeface="B Mitra" panose="00000400000000000000" pitchFamily="2" charset="-78"/>
              </a:rPr>
              <a:t>اجتناب از آسیب با سرسوزن و وسایل تیز و برنده</a:t>
            </a:r>
            <a:endParaRPr lang="en-US" dirty="0">
              <a:cs typeface="B Mitra" panose="00000400000000000000" pitchFamily="2" charset="-78"/>
            </a:endParaRPr>
          </a:p>
          <a:p>
            <a:pPr lvl="0" algn="r" rtl="1"/>
            <a:r>
              <a:rPr lang="ar-SA" dirty="0">
                <a:cs typeface="B Mitra" panose="00000400000000000000" pitchFamily="2" charset="-78"/>
              </a:rPr>
              <a:t>مدیریت دفع ایمن پسماندها</a:t>
            </a:r>
            <a:endParaRPr lang="en-US" dirty="0">
              <a:cs typeface="B Mitra" panose="00000400000000000000" pitchFamily="2" charset="-78"/>
            </a:endParaRPr>
          </a:p>
          <a:p>
            <a:pPr lvl="0" algn="r" rtl="1"/>
            <a:r>
              <a:rPr lang="ar-SA" dirty="0">
                <a:cs typeface="B Mitra" panose="00000400000000000000" pitchFamily="2" charset="-78"/>
              </a:rPr>
              <a:t>مدیریت  بهداشت و ضد عفونی مناسب و مطلوب محیط </a:t>
            </a:r>
            <a:endParaRPr lang="en-US" dirty="0">
              <a:cs typeface="B Mitra" panose="00000400000000000000" pitchFamily="2" charset="-78"/>
            </a:endParaRPr>
          </a:p>
          <a:p>
            <a:pPr lvl="0" algn="r" rtl="1"/>
            <a:r>
              <a:rPr lang="ar-SA" dirty="0">
                <a:cs typeface="B Mitra" panose="00000400000000000000" pitchFamily="2" charset="-78"/>
              </a:rPr>
              <a:t>مدیریت بهداشت و ضد عفونی تجهیزات</a:t>
            </a:r>
            <a:endParaRPr lang="en-US" dirty="0">
              <a:cs typeface="B Mitra" panose="00000400000000000000" pitchFamily="2" charset="-78"/>
            </a:endParaRPr>
          </a:p>
          <a:p>
            <a:pPr lvl="0" algn="r" rtl="1"/>
            <a:r>
              <a:rPr lang="ar-SA" dirty="0">
                <a:cs typeface="B Mitra" panose="00000400000000000000" pitchFamily="2" charset="-78"/>
              </a:rPr>
              <a:t>مدیریت جابجایی ایمن منسوجات (البسه، ملحفه ها) آلوده </a:t>
            </a:r>
            <a:r>
              <a:rPr lang="ar-SA" dirty="0" smtClean="0">
                <a:cs typeface="B Mitra" panose="00000400000000000000" pitchFamily="2" charset="-78"/>
              </a:rPr>
              <a:t>بیمار</a:t>
            </a:r>
            <a:endParaRPr lang="en-US" dirty="0">
              <a:cs typeface="B Mitra" panose="00000400000000000000" pitchFamily="2" charset="-78"/>
            </a:endParaRPr>
          </a:p>
        </p:txBody>
      </p:sp>
    </p:spTree>
    <p:extLst>
      <p:ext uri="{BB962C8B-B14F-4D97-AF65-F5344CB8AC3E}">
        <p14:creationId xmlns:p14="http://schemas.microsoft.com/office/powerpoint/2010/main" val="252912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470" y="1097280"/>
            <a:ext cx="10025060" cy="4728754"/>
          </a:xfrm>
        </p:spPr>
        <p:txBody>
          <a:bodyPr/>
          <a:lstStyle/>
          <a:p>
            <a:pPr algn="r" rtl="1">
              <a:lnSpc>
                <a:spcPct val="150000"/>
              </a:lnSpc>
            </a:pPr>
            <a:r>
              <a:rPr lang="ar-SA" spc="-50" dirty="0">
                <a:latin typeface="+mj-lt"/>
                <a:ea typeface="+mj-ea"/>
                <a:cs typeface="2  Titr" panose="00000700000000000000" pitchFamily="2" charset="-78"/>
              </a:rPr>
              <a:t>از مبانی کلیدی در مدیریت و درمان بیماران محتمل، مشکوک و مبتلا به بیماری های واگیر رعایت موارد ذیل است: </a:t>
            </a:r>
            <a:endParaRPr lang="fa-IR" spc="-50" dirty="0" smtClean="0">
              <a:latin typeface="+mj-lt"/>
              <a:ea typeface="+mj-ea"/>
              <a:cs typeface="2  Titr" panose="00000700000000000000" pitchFamily="2" charset="-78"/>
            </a:endParaRPr>
          </a:p>
          <a:p>
            <a:pPr algn="r" rtl="1">
              <a:lnSpc>
                <a:spcPct val="150000"/>
              </a:lnSpc>
            </a:pPr>
            <a:endParaRPr lang="en-US" sz="2800" spc="-50" dirty="0">
              <a:latin typeface="+mj-lt"/>
              <a:ea typeface="+mj-ea"/>
              <a:cs typeface="2  Titr" panose="00000700000000000000" pitchFamily="2" charset="-78"/>
            </a:endParaRPr>
          </a:p>
          <a:p>
            <a:pPr lvl="0" algn="r" rtl="1">
              <a:lnSpc>
                <a:spcPct val="150000"/>
              </a:lnSpc>
            </a:pPr>
            <a:r>
              <a:rPr lang="fa-IR" b="1" u="sng" dirty="0">
                <a:cs typeface="B Mitra" panose="00000400000000000000" pitchFamily="2" charset="-78"/>
              </a:rPr>
              <a:t>احتیاطات استاندارد</a:t>
            </a:r>
            <a:endParaRPr lang="en-US" dirty="0">
              <a:cs typeface="B Mitra" panose="00000400000000000000" pitchFamily="2" charset="-78"/>
            </a:endParaRPr>
          </a:p>
          <a:p>
            <a:pPr lvl="0" algn="r" rtl="1">
              <a:lnSpc>
                <a:spcPct val="150000"/>
              </a:lnSpc>
            </a:pPr>
            <a:r>
              <a:rPr lang="fa-IR" b="1" u="sng" dirty="0">
                <a:cs typeface="B Mitra" panose="00000400000000000000" pitchFamily="2" charset="-78"/>
              </a:rPr>
              <a:t>احتیاطات مبتنی </a:t>
            </a:r>
            <a:r>
              <a:rPr lang="fa-IR" b="1" u="sng" dirty="0" smtClean="0">
                <a:cs typeface="B Mitra" panose="00000400000000000000" pitchFamily="2" charset="-78"/>
              </a:rPr>
              <a:t>بر روش </a:t>
            </a:r>
            <a:r>
              <a:rPr lang="fa-IR" b="1" u="sng" dirty="0">
                <a:cs typeface="B Mitra" panose="00000400000000000000" pitchFamily="2" charset="-78"/>
              </a:rPr>
              <a:t>ایزولاسیون</a:t>
            </a:r>
            <a:endParaRPr lang="en-US" dirty="0">
              <a:cs typeface="B Mitra" panose="00000400000000000000" pitchFamily="2" charset="-78"/>
            </a:endParaRPr>
          </a:p>
          <a:p>
            <a:pPr lvl="0" algn="r" rtl="1">
              <a:lnSpc>
                <a:spcPct val="150000"/>
              </a:lnSpc>
            </a:pPr>
            <a:r>
              <a:rPr lang="fa-IR" b="1" u="sng" dirty="0">
                <a:cs typeface="B Mitra" panose="00000400000000000000" pitchFamily="2" charset="-78"/>
              </a:rPr>
              <a:t> تریاژ و جداسازی بیماران بر اساس نظام مراقبت سندرومیک </a:t>
            </a:r>
            <a:endParaRPr lang="en-US" dirty="0">
              <a:cs typeface="B Mitra" panose="00000400000000000000" pitchFamily="2" charset="-78"/>
            </a:endParaRPr>
          </a:p>
          <a:p>
            <a:pPr algn="r" rtl="1">
              <a:lnSpc>
                <a:spcPct val="150000"/>
              </a:lnSpc>
            </a:pPr>
            <a:endParaRPr lang="en-US" dirty="0">
              <a:cs typeface="B Mitra" panose="00000400000000000000" pitchFamily="2" charset="-78"/>
            </a:endParaRPr>
          </a:p>
        </p:txBody>
      </p:sp>
    </p:spTree>
    <p:extLst>
      <p:ext uri="{BB962C8B-B14F-4D97-AF65-F5344CB8AC3E}">
        <p14:creationId xmlns:p14="http://schemas.microsoft.com/office/powerpoint/2010/main" val="71323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A15D-A00C-47F3-A2C1-4427EAECB118}"/>
              </a:ext>
            </a:extLst>
          </p:cNvPr>
          <p:cNvSpPr>
            <a:spLocks noGrp="1"/>
          </p:cNvSpPr>
          <p:nvPr>
            <p:ph type="title"/>
          </p:nvPr>
        </p:nvSpPr>
        <p:spPr>
          <a:xfrm>
            <a:off x="1371600" y="750627"/>
            <a:ext cx="10058400" cy="741073"/>
          </a:xfrm>
        </p:spPr>
        <p:txBody>
          <a:bodyPr>
            <a:normAutofit/>
          </a:bodyPr>
          <a:lstStyle/>
          <a:p>
            <a:pPr algn="r" rtl="1"/>
            <a:r>
              <a:rPr lang="ar-SA" sz="2800" dirty="0">
                <a:cs typeface="2  Titr" panose="00000700000000000000" pitchFamily="2" charset="-78"/>
              </a:rPr>
              <a:t>اتاق ایزوله</a:t>
            </a:r>
            <a:endParaRPr lang="en-US" sz="2800" dirty="0">
              <a:cs typeface="2  Titr" panose="00000700000000000000" pitchFamily="2" charset="-78"/>
            </a:endParaRPr>
          </a:p>
        </p:txBody>
      </p:sp>
      <p:sp>
        <p:nvSpPr>
          <p:cNvPr id="3" name="Content Placeholder 2">
            <a:extLst>
              <a:ext uri="{FF2B5EF4-FFF2-40B4-BE49-F238E27FC236}">
                <a16:creationId xmlns:a16="http://schemas.microsoft.com/office/drawing/2014/main" id="{EA29BC08-C7B7-4FA6-A652-A3C34734DC11}"/>
              </a:ext>
            </a:extLst>
          </p:cNvPr>
          <p:cNvSpPr>
            <a:spLocks noGrp="1"/>
          </p:cNvSpPr>
          <p:nvPr>
            <p:ph idx="1"/>
          </p:nvPr>
        </p:nvSpPr>
        <p:spPr>
          <a:xfrm>
            <a:off x="1371600" y="2286000"/>
            <a:ext cx="9601200" cy="3365500"/>
          </a:xfrm>
        </p:spPr>
        <p:txBody>
          <a:bodyPr>
            <a:normAutofit/>
          </a:bodyPr>
          <a:lstStyle/>
          <a:p>
            <a:pPr algn="just" rtl="1">
              <a:lnSpc>
                <a:spcPct val="150000"/>
              </a:lnSpc>
            </a:pPr>
            <a:r>
              <a:rPr lang="ar-SA" dirty="0">
                <a:cs typeface="B Mitra" panose="00000400000000000000" pitchFamily="2" charset="-78"/>
              </a:rPr>
              <a:t>به منظور جلوگیري از انتقال بیماري هاي واگیردار از بیمار عفونی به سایر بیماران و افراد حاضر در اورژانس، اتاق ایزوله عفونی در حوزه فوریت در نظر گرفته می شود. </a:t>
            </a:r>
            <a:endParaRPr lang="fa-IR" dirty="0" smtClean="0">
              <a:cs typeface="B Mitra" panose="00000400000000000000" pitchFamily="2" charset="-78"/>
            </a:endParaRPr>
          </a:p>
          <a:p>
            <a:pPr algn="just" rtl="1">
              <a:lnSpc>
                <a:spcPct val="150000"/>
              </a:lnSpc>
            </a:pPr>
            <a:endParaRPr lang="en-US" dirty="0" smtClean="0">
              <a:cs typeface="B Mitra" panose="00000400000000000000" pitchFamily="2" charset="-78"/>
            </a:endParaRPr>
          </a:p>
          <a:p>
            <a:pPr algn="just" rtl="1">
              <a:lnSpc>
                <a:spcPct val="150000"/>
              </a:lnSpc>
            </a:pPr>
            <a:r>
              <a:rPr lang="ar-SA" dirty="0" smtClean="0">
                <a:cs typeface="B Mitra" panose="00000400000000000000" pitchFamily="2" charset="-78"/>
              </a:rPr>
              <a:t> </a:t>
            </a:r>
            <a:r>
              <a:rPr lang="ar-SA" dirty="0">
                <a:cs typeface="B Mitra" panose="00000400000000000000" pitchFamily="2" charset="-78"/>
              </a:rPr>
              <a:t>پیش بینی این اتاق به عنوان عامل مهمی در جهت کاهش احتمال سرایت </a:t>
            </a:r>
            <a:r>
              <a:rPr lang="ar-SA" dirty="0" smtClean="0">
                <a:cs typeface="B Mitra" panose="00000400000000000000" pitchFamily="2" charset="-78"/>
              </a:rPr>
              <a:t>و </a:t>
            </a:r>
            <a:r>
              <a:rPr lang="ar-SA" dirty="0">
                <a:cs typeface="B Mitra" panose="00000400000000000000" pitchFamily="2" charset="-78"/>
              </a:rPr>
              <a:t>یا مخاطرات ناشی از </a:t>
            </a:r>
            <a:r>
              <a:rPr lang="ar-SA" dirty="0" smtClean="0">
                <a:cs typeface="B Mitra" panose="00000400000000000000" pitchFamily="2" charset="-78"/>
              </a:rPr>
              <a:t>انتقال </a:t>
            </a:r>
            <a:r>
              <a:rPr lang="ar-SA" dirty="0">
                <a:cs typeface="B Mitra" panose="00000400000000000000" pitchFamily="2" charset="-78"/>
              </a:rPr>
              <a:t>مستقیم بیماری  به سایر بیماران، مراجعین و </a:t>
            </a:r>
            <a:r>
              <a:rPr lang="ar-SA" dirty="0" smtClean="0">
                <a:cs typeface="B Mitra" panose="00000400000000000000" pitchFamily="2" charset="-78"/>
              </a:rPr>
              <a:t>کارکنان، </a:t>
            </a:r>
            <a:r>
              <a:rPr lang="ar-SA" dirty="0" smtClean="0">
                <a:cs typeface="B Mitra" panose="00000400000000000000" pitchFamily="2" charset="-78"/>
              </a:rPr>
              <a:t>کنترل </a:t>
            </a:r>
            <a:r>
              <a:rPr lang="ar-SA" dirty="0">
                <a:cs typeface="B Mitra" panose="00000400000000000000" pitchFamily="2" charset="-78"/>
              </a:rPr>
              <a:t>عفونت، پیش گیري از همه گیرشدن بیماري، جلوگیري از افزایش مدت بستري بیماران</a:t>
            </a:r>
            <a:r>
              <a:rPr lang="en-US" dirty="0">
                <a:cs typeface="B Mitra" panose="00000400000000000000" pitchFamily="2" charset="-78"/>
              </a:rPr>
              <a:t>  </a:t>
            </a:r>
            <a:r>
              <a:rPr lang="ar-SA" dirty="0">
                <a:cs typeface="B Mitra" panose="00000400000000000000" pitchFamily="2" charset="-78"/>
              </a:rPr>
              <a:t>به حساب می آید.</a:t>
            </a:r>
            <a:endParaRPr lang="en-US" dirty="0">
              <a:cs typeface="B Mitra" panose="00000400000000000000" pitchFamily="2" charset="-78"/>
            </a:endParaRPr>
          </a:p>
        </p:txBody>
      </p:sp>
    </p:spTree>
    <p:extLst>
      <p:ext uri="{BB962C8B-B14F-4D97-AF65-F5344CB8AC3E}">
        <p14:creationId xmlns:p14="http://schemas.microsoft.com/office/powerpoint/2010/main" val="177490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809" y="685800"/>
            <a:ext cx="10413241" cy="760863"/>
          </a:xfrm>
        </p:spPr>
        <p:txBody>
          <a:bodyPr>
            <a:normAutofit fontScale="90000"/>
          </a:bodyPr>
          <a:lstStyle/>
          <a:p>
            <a:pPr algn="ctr" rtl="1"/>
            <a:r>
              <a:rPr lang="fa-IR" sz="2800" dirty="0">
                <a:cs typeface="2  Titr" panose="00000700000000000000" pitchFamily="2" charset="-78"/>
              </a:rPr>
              <a:t>اصول کلی احتیاطات مبتنی بر نحوه </a:t>
            </a:r>
            <a:r>
              <a:rPr lang="fa-IR" sz="2800" dirty="0" smtClean="0">
                <a:cs typeface="2  Titr" panose="00000700000000000000" pitchFamily="2" charset="-78"/>
              </a:rPr>
              <a:t>ایزولاسیون</a:t>
            </a:r>
            <a:br>
              <a:rPr lang="fa-IR" sz="2800" dirty="0" smtClean="0">
                <a:cs typeface="2  Titr" panose="00000700000000000000" pitchFamily="2" charset="-78"/>
              </a:rPr>
            </a:br>
            <a:r>
              <a:rPr lang="fa-IR" sz="2800" dirty="0" smtClean="0">
                <a:cs typeface="2  Titr" panose="00000700000000000000" pitchFamily="2" charset="-78"/>
              </a:rPr>
              <a:t>(تماسی</a:t>
            </a:r>
            <a:r>
              <a:rPr lang="fa-IR" sz="2800" dirty="0">
                <a:cs typeface="2  Titr" panose="00000700000000000000" pitchFamily="2" charset="-78"/>
              </a:rPr>
              <a:t>، قطره ای، هوابرد)</a:t>
            </a:r>
            <a:endParaRPr lang="en-US" sz="2800" dirty="0">
              <a:cs typeface="2  Titr" panose="00000700000000000000" pitchFamily="2" charset="-78"/>
            </a:endParaRPr>
          </a:p>
        </p:txBody>
      </p:sp>
      <p:sp>
        <p:nvSpPr>
          <p:cNvPr id="3" name="Content Placeholder 2"/>
          <p:cNvSpPr>
            <a:spLocks noGrp="1"/>
          </p:cNvSpPr>
          <p:nvPr>
            <p:ph idx="1"/>
          </p:nvPr>
        </p:nvSpPr>
        <p:spPr>
          <a:xfrm>
            <a:off x="1371600" y="2026693"/>
            <a:ext cx="9601200" cy="4210334"/>
          </a:xfrm>
        </p:spPr>
        <p:txBody>
          <a:bodyPr>
            <a:normAutofit fontScale="92500" lnSpcReduction="10000"/>
          </a:bodyPr>
          <a:lstStyle/>
          <a:p>
            <a:pPr lvl="0" algn="r" rtl="1"/>
            <a:r>
              <a:rPr lang="fa-IR" b="1" u="sng" dirty="0" smtClean="0">
                <a:cs typeface="B Mitra" panose="00000400000000000000" pitchFamily="2" charset="-78"/>
              </a:rPr>
              <a:t>احتیاطات </a:t>
            </a:r>
            <a:r>
              <a:rPr lang="fa-IR" b="1" u="sng" dirty="0">
                <a:cs typeface="B Mitra" panose="00000400000000000000" pitchFamily="2" charset="-78"/>
              </a:rPr>
              <a:t>تماسی</a:t>
            </a:r>
            <a:endParaRPr lang="en-US" dirty="0">
              <a:cs typeface="B Mitra" panose="00000400000000000000" pitchFamily="2" charset="-78"/>
            </a:endParaRPr>
          </a:p>
          <a:p>
            <a:pPr algn="r" rtl="1"/>
            <a:r>
              <a:rPr lang="ar-SA" dirty="0">
                <a:cs typeface="B Mitra" panose="00000400000000000000" pitchFamily="2" charset="-78"/>
              </a:rPr>
              <a:t>رعایت احتیاطات تماسی برای اجتناب از انتقال ارگانیسم های مرتبط به عفونت ها  یا کلونیزاسيون عوامل عفوني از طریق تماس </a:t>
            </a:r>
            <a:r>
              <a:rPr lang="ar-SA" dirty="0" smtClean="0">
                <a:cs typeface="B Mitra" panose="00000400000000000000" pitchFamily="2" charset="-78"/>
              </a:rPr>
              <a:t>مستقیم</a:t>
            </a:r>
            <a:endParaRPr lang="en-US" dirty="0">
              <a:cs typeface="B Mitra" panose="00000400000000000000" pitchFamily="2" charset="-78"/>
            </a:endParaRPr>
          </a:p>
          <a:p>
            <a:pPr algn="r" rtl="1"/>
            <a:r>
              <a:rPr lang="fa-IR" b="1" u="sng" dirty="0">
                <a:cs typeface="B Mitra" panose="00000400000000000000" pitchFamily="2" charset="-78"/>
              </a:rPr>
              <a:t>اصول احتیاطات تماسی</a:t>
            </a:r>
            <a:endParaRPr lang="en-US" dirty="0">
              <a:cs typeface="B Mitra" panose="00000400000000000000" pitchFamily="2" charset="-78"/>
            </a:endParaRPr>
          </a:p>
          <a:p>
            <a:pPr algn="r" rtl="1"/>
            <a:r>
              <a:rPr lang="ar-SA" dirty="0">
                <a:cs typeface="B Mitra" panose="00000400000000000000" pitchFamily="2" charset="-78"/>
              </a:rPr>
              <a:t>تجهیز اتاق ایزوله به پیش اتاق پیش ورودی به منظور پیشگیری از آلودگی محیطی در هنگام خارج نمودن وسایل حفاظت فردی استفاده </a:t>
            </a:r>
            <a:r>
              <a:rPr lang="ar-SA" dirty="0" smtClean="0">
                <a:cs typeface="B Mitra" panose="00000400000000000000" pitchFamily="2" charset="-78"/>
              </a:rPr>
              <a:t>شده</a:t>
            </a:r>
            <a:endParaRPr lang="fa-IR" dirty="0" smtClean="0">
              <a:cs typeface="B Mitra" panose="00000400000000000000" pitchFamily="2" charset="-78"/>
            </a:endParaRPr>
          </a:p>
          <a:p>
            <a:pPr algn="r" rtl="1"/>
            <a:r>
              <a:rPr lang="ar-SA" dirty="0" smtClean="0">
                <a:cs typeface="B Mitra" panose="00000400000000000000" pitchFamily="2" charset="-78"/>
              </a:rPr>
              <a:t>بستري </a:t>
            </a:r>
            <a:r>
              <a:rPr lang="ar-SA" dirty="0">
                <a:cs typeface="B Mitra" panose="00000400000000000000" pitchFamily="2" charset="-78"/>
              </a:rPr>
              <a:t>بيمار در اتاق خصوصي به صورت  انفرادی و یا </a:t>
            </a:r>
            <a:r>
              <a:rPr lang="ar-SA" dirty="0" smtClean="0">
                <a:cs typeface="B Mitra" panose="00000400000000000000" pitchFamily="2" charset="-78"/>
              </a:rPr>
              <a:t>گروهي</a:t>
            </a:r>
            <a:endParaRPr lang="en-US" dirty="0">
              <a:cs typeface="B Mitra" panose="00000400000000000000" pitchFamily="2" charset="-78"/>
            </a:endParaRPr>
          </a:p>
          <a:p>
            <a:pPr lvl="0" algn="r" rtl="1"/>
            <a:r>
              <a:rPr lang="ar-SA" dirty="0">
                <a:cs typeface="B Mitra" panose="00000400000000000000" pitchFamily="2" charset="-78"/>
              </a:rPr>
              <a:t> استفاده از وسايل حفاظت فردي </a:t>
            </a:r>
            <a:r>
              <a:rPr lang="ar-SA" dirty="0" smtClean="0">
                <a:cs typeface="B Mitra" panose="00000400000000000000" pitchFamily="2" charset="-78"/>
              </a:rPr>
              <a:t>كامل</a:t>
            </a:r>
            <a:endParaRPr lang="en-US" dirty="0">
              <a:cs typeface="B Mitra" panose="00000400000000000000" pitchFamily="2" charset="-78"/>
            </a:endParaRPr>
          </a:p>
          <a:p>
            <a:pPr lvl="0" algn="r" rtl="1"/>
            <a:r>
              <a:rPr lang="ar-SA" dirty="0">
                <a:cs typeface="B Mitra" panose="00000400000000000000" pitchFamily="2" charset="-78"/>
              </a:rPr>
              <a:t> عدم </a:t>
            </a:r>
            <a:r>
              <a:rPr lang="ar-SA" dirty="0" smtClean="0">
                <a:cs typeface="B Mitra" panose="00000400000000000000" pitchFamily="2" charset="-78"/>
              </a:rPr>
              <a:t>جابجايي</a:t>
            </a:r>
            <a:r>
              <a:rPr lang="fa-IR" dirty="0" smtClean="0">
                <a:cs typeface="B Mitra" panose="00000400000000000000" pitchFamily="2" charset="-78"/>
              </a:rPr>
              <a:t> غیرضروری</a:t>
            </a:r>
            <a:r>
              <a:rPr lang="ar-SA" dirty="0" smtClean="0">
                <a:cs typeface="B Mitra" panose="00000400000000000000" pitchFamily="2" charset="-78"/>
              </a:rPr>
              <a:t> </a:t>
            </a:r>
            <a:r>
              <a:rPr lang="ar-SA" dirty="0">
                <a:cs typeface="B Mitra" panose="00000400000000000000" pitchFamily="2" charset="-78"/>
              </a:rPr>
              <a:t>بيمار از </a:t>
            </a:r>
            <a:r>
              <a:rPr lang="ar-SA" dirty="0" smtClean="0">
                <a:cs typeface="B Mitra" panose="00000400000000000000" pitchFamily="2" charset="-78"/>
              </a:rPr>
              <a:t>اتاق</a:t>
            </a:r>
            <a:endParaRPr lang="en-US" dirty="0">
              <a:cs typeface="B Mitra" panose="00000400000000000000" pitchFamily="2" charset="-78"/>
            </a:endParaRPr>
          </a:p>
          <a:p>
            <a:pPr lvl="0" algn="r" rtl="1"/>
            <a:r>
              <a:rPr lang="ar-SA" dirty="0">
                <a:cs typeface="B Mitra" panose="00000400000000000000" pitchFamily="2" charset="-78"/>
              </a:rPr>
              <a:t>پوشیدن دستکش در بدو ورود به اتاق و درآوردن آن قبل از ترک </a:t>
            </a:r>
            <a:r>
              <a:rPr lang="ar-SA" dirty="0" smtClean="0">
                <a:cs typeface="B Mitra" panose="00000400000000000000" pitchFamily="2" charset="-78"/>
              </a:rPr>
              <a:t>اتاق</a:t>
            </a:r>
            <a:endParaRPr lang="en-US" dirty="0">
              <a:cs typeface="B Mitra" panose="00000400000000000000" pitchFamily="2" charset="-78"/>
            </a:endParaRPr>
          </a:p>
          <a:p>
            <a:pPr lvl="0" algn="r" rtl="1"/>
            <a:r>
              <a:rPr lang="ar-SA" dirty="0">
                <a:cs typeface="B Mitra" panose="00000400000000000000" pitchFamily="2" charset="-78"/>
              </a:rPr>
              <a:t>رعایت بهداشت دست با آب و صابون ضد میکروبی یا مایعات ضدعفونی دست با پایه الکلی بلافاصله بعد از درآوردن </a:t>
            </a:r>
            <a:r>
              <a:rPr lang="ar-SA" dirty="0" smtClean="0">
                <a:cs typeface="B Mitra" panose="00000400000000000000" pitchFamily="2" charset="-78"/>
              </a:rPr>
              <a:t>دستکش</a:t>
            </a:r>
            <a:endParaRPr lang="en-US" dirty="0">
              <a:cs typeface="B Mitra" panose="00000400000000000000" pitchFamily="2" charset="-78"/>
            </a:endParaRPr>
          </a:p>
          <a:p>
            <a:pPr lvl="0" algn="r" rtl="1"/>
            <a:r>
              <a:rPr lang="ar-SA" dirty="0">
                <a:cs typeface="B Mitra" panose="00000400000000000000" pitchFamily="2" charset="-78"/>
              </a:rPr>
              <a:t>استفاده از تجهیزات و وسایل پزشکی اختصاصی و انحصاری هر بیمار جهت ارائه </a:t>
            </a:r>
            <a:r>
              <a:rPr lang="ar-SA" dirty="0" smtClean="0">
                <a:cs typeface="B Mitra" panose="00000400000000000000" pitchFamily="2" charset="-78"/>
              </a:rPr>
              <a:t>خدمات</a:t>
            </a:r>
            <a:endParaRPr lang="en-US" dirty="0">
              <a:cs typeface="B Mitra" panose="00000400000000000000" pitchFamily="2" charset="-78"/>
            </a:endParaRPr>
          </a:p>
          <a:p>
            <a:pPr algn="r" rtl="1"/>
            <a:endParaRPr lang="en-US" dirty="0">
              <a:cs typeface="B Mitra" panose="00000400000000000000" pitchFamily="2" charset="-78"/>
            </a:endParaRPr>
          </a:p>
        </p:txBody>
      </p:sp>
    </p:spTree>
    <p:extLst>
      <p:ext uri="{BB962C8B-B14F-4D97-AF65-F5344CB8AC3E}">
        <p14:creationId xmlns:p14="http://schemas.microsoft.com/office/powerpoint/2010/main" val="324673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361" y="617561"/>
            <a:ext cx="9601200" cy="842749"/>
          </a:xfrm>
        </p:spPr>
        <p:txBody>
          <a:bodyPr>
            <a:normAutofit/>
          </a:bodyPr>
          <a:lstStyle/>
          <a:p>
            <a:pPr algn="r" rtl="1"/>
            <a:r>
              <a:rPr lang="fa-IR" sz="2800" dirty="0">
                <a:cs typeface="2  Titr" panose="00000700000000000000" pitchFamily="2" charset="-78"/>
              </a:rPr>
              <a:t>احتیاطات قطره ای </a:t>
            </a:r>
            <a:endParaRPr lang="en-US" sz="2800" dirty="0">
              <a:cs typeface="2  Titr" panose="00000700000000000000" pitchFamily="2" charset="-78"/>
            </a:endParaRPr>
          </a:p>
        </p:txBody>
      </p:sp>
      <p:sp>
        <p:nvSpPr>
          <p:cNvPr id="3" name="Content Placeholder 2"/>
          <p:cNvSpPr>
            <a:spLocks noGrp="1"/>
          </p:cNvSpPr>
          <p:nvPr>
            <p:ph idx="1"/>
          </p:nvPr>
        </p:nvSpPr>
        <p:spPr>
          <a:xfrm>
            <a:off x="928048" y="1692324"/>
            <a:ext cx="10426890" cy="4367282"/>
          </a:xfrm>
        </p:spPr>
        <p:txBody>
          <a:bodyPr>
            <a:normAutofit/>
          </a:bodyPr>
          <a:lstStyle/>
          <a:p>
            <a:pPr algn="just" rtl="1">
              <a:lnSpc>
                <a:spcPct val="160000"/>
              </a:lnSpc>
            </a:pPr>
            <a:r>
              <a:rPr lang="fa-IR" b="1" u="sng" dirty="0" smtClean="0">
                <a:cs typeface="B Mitra" panose="00000400000000000000" pitchFamily="2" charset="-78"/>
              </a:rPr>
              <a:t>احتیاطات </a:t>
            </a:r>
            <a:r>
              <a:rPr lang="fa-IR" b="1" u="sng" dirty="0">
                <a:cs typeface="B Mitra" panose="00000400000000000000" pitchFamily="2" charset="-78"/>
              </a:rPr>
              <a:t>قطره ای به همراه احتیاطات استاندارد</a:t>
            </a:r>
            <a:r>
              <a:rPr lang="fa-IR" dirty="0">
                <a:cs typeface="B Mitra" panose="00000400000000000000" pitchFamily="2" charset="-78"/>
              </a:rPr>
              <a:t> </a:t>
            </a:r>
            <a:r>
              <a:rPr lang="ar-SA" dirty="0">
                <a:cs typeface="B Mitra" panose="00000400000000000000" pitchFamily="2" charset="-78"/>
              </a:rPr>
              <a:t>برای کاهش احتمال خطر انتقال عوامل عفونی که از طریق قطرات درشت (بزرگتر از 5 میکرون ) گسترش می </a:t>
            </a:r>
            <a:r>
              <a:rPr lang="ar-SA" dirty="0" smtClean="0">
                <a:cs typeface="B Mitra" panose="00000400000000000000" pitchFamily="2" charset="-78"/>
              </a:rPr>
              <a:t>یابند </a:t>
            </a:r>
            <a:r>
              <a:rPr lang="ar-SA" dirty="0">
                <a:cs typeface="B Mitra" panose="00000400000000000000" pitchFamily="2" charset="-78"/>
              </a:rPr>
              <a:t>.</a:t>
            </a:r>
            <a:endParaRPr lang="en-US" dirty="0">
              <a:cs typeface="B Mitra" panose="00000400000000000000" pitchFamily="2" charset="-78"/>
            </a:endParaRPr>
          </a:p>
          <a:p>
            <a:pPr algn="just" rtl="1">
              <a:lnSpc>
                <a:spcPct val="160000"/>
              </a:lnSpc>
            </a:pPr>
            <a:r>
              <a:rPr lang="ar-SA" dirty="0">
                <a:cs typeface="B Mitra" panose="00000400000000000000" pitchFamily="2" charset="-78"/>
              </a:rPr>
              <a:t>برای اجتناب از انتقال ذرات درشت بایستی از این نوع احتیاط استفاده شود. </a:t>
            </a:r>
            <a:r>
              <a:rPr lang="ar-SA" dirty="0" smtClean="0">
                <a:cs typeface="B Mitra" panose="00000400000000000000" pitchFamily="2" charset="-78"/>
              </a:rPr>
              <a:t> </a:t>
            </a:r>
            <a:r>
              <a:rPr lang="ar-SA" dirty="0">
                <a:cs typeface="B Mitra" panose="00000400000000000000" pitchFamily="2" charset="-78"/>
              </a:rPr>
              <a:t>آئروسل های درشت در فاصله کوتاه ( حدود یک متر) می توانند مستقیماً از سیستم تنفسی فرد عفونی به سطح مخاطات فرد گیرنده (کارکنان ارائه کننده خدمات سلامت یا سایر بیماران) منتقل شوند. این  قطرات تنفسی که حامل پاتوژن های عفونی می باشند هنگام سرفه، عطسه یا صحبت فرد عفونی یا درحين انجام اقدامات درمانی نظیر ساکشن، برونکوسکوپی و یا لوله گذاری داخل تراشه ایجاد می شوند. </a:t>
            </a:r>
            <a:endParaRPr lang="en-US" dirty="0">
              <a:cs typeface="B Mitra" panose="00000400000000000000" pitchFamily="2" charset="-78"/>
            </a:endParaRPr>
          </a:p>
          <a:p>
            <a:pPr marL="0" indent="0">
              <a:buNone/>
            </a:pPr>
            <a:endParaRPr lang="en-US" dirty="0"/>
          </a:p>
        </p:txBody>
      </p:sp>
    </p:spTree>
    <p:extLst>
      <p:ext uri="{BB962C8B-B14F-4D97-AF65-F5344CB8AC3E}">
        <p14:creationId xmlns:p14="http://schemas.microsoft.com/office/powerpoint/2010/main" val="291684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805218"/>
            <a:ext cx="10058400" cy="768369"/>
          </a:xfrm>
        </p:spPr>
        <p:txBody>
          <a:bodyPr>
            <a:normAutofit/>
          </a:bodyPr>
          <a:lstStyle/>
          <a:p>
            <a:pPr algn="r" rtl="1"/>
            <a:r>
              <a:rPr lang="fa-IR" sz="2800" dirty="0">
                <a:cs typeface="2  Titr" panose="00000700000000000000" pitchFamily="2" charset="-78"/>
              </a:rPr>
              <a:t>اصول احتیاطات قطره ای </a:t>
            </a:r>
            <a:endParaRPr lang="en-US" sz="2800" dirty="0">
              <a:cs typeface="2  Titr" panose="00000700000000000000" pitchFamily="2" charset="-78"/>
            </a:endParaRPr>
          </a:p>
        </p:txBody>
      </p:sp>
      <p:sp>
        <p:nvSpPr>
          <p:cNvPr id="3" name="Content Placeholder 2"/>
          <p:cNvSpPr>
            <a:spLocks noGrp="1"/>
          </p:cNvSpPr>
          <p:nvPr>
            <p:ph idx="1"/>
          </p:nvPr>
        </p:nvSpPr>
        <p:spPr/>
        <p:txBody>
          <a:bodyPr>
            <a:normAutofit/>
          </a:bodyPr>
          <a:lstStyle/>
          <a:p>
            <a:pPr lvl="0" algn="just" rtl="1"/>
            <a:r>
              <a:rPr lang="ar-SA" dirty="0" smtClean="0">
                <a:cs typeface="B Mitra" panose="00000400000000000000" pitchFamily="2" charset="-78"/>
              </a:rPr>
              <a:t>بستري </a:t>
            </a:r>
            <a:r>
              <a:rPr lang="ar-SA" dirty="0">
                <a:cs typeface="B Mitra" panose="00000400000000000000" pitchFamily="2" charset="-78"/>
              </a:rPr>
              <a:t>بيمار در اتاق خصوصي. </a:t>
            </a:r>
            <a:endParaRPr lang="en-US" dirty="0">
              <a:cs typeface="B Mitra" panose="00000400000000000000" pitchFamily="2" charset="-78"/>
            </a:endParaRPr>
          </a:p>
          <a:p>
            <a:pPr lvl="0" algn="just" rtl="1"/>
            <a:r>
              <a:rPr lang="ar-SA" dirty="0">
                <a:cs typeface="B Mitra" panose="00000400000000000000" pitchFamily="2" charset="-78"/>
              </a:rPr>
              <a:t>تجهیز اتاق ایزوله به پیش اتاق به منظور پیشگیری از آلودگی محیطی در هنگام خارج نمودن وسایل حفاظت فردی استفاده شده. </a:t>
            </a:r>
            <a:endParaRPr lang="en-US" dirty="0">
              <a:cs typeface="B Mitra" panose="00000400000000000000" pitchFamily="2" charset="-78"/>
            </a:endParaRPr>
          </a:p>
          <a:p>
            <a:pPr lvl="0" algn="just" rtl="1"/>
            <a:r>
              <a:rPr lang="en-US" dirty="0">
                <a:cs typeface="B Mitra" panose="00000400000000000000" pitchFamily="2" charset="-78"/>
              </a:rPr>
              <a:t> </a:t>
            </a:r>
            <a:r>
              <a:rPr lang="ar-SA" dirty="0">
                <a:cs typeface="B Mitra" panose="00000400000000000000" pitchFamily="2" charset="-78"/>
              </a:rPr>
              <a:t>با توجه به محدودیت تردد به اتاق ایزوله قطره ای  بیماران مشکوک/قطعی بیماران تب های خونریزی دهنده ویروسی، درب اتاق بستری این بیماران، بایستی بسته باشد. </a:t>
            </a:r>
            <a:endParaRPr lang="en-US" dirty="0">
              <a:cs typeface="B Mitra" panose="00000400000000000000" pitchFamily="2" charset="-78"/>
            </a:endParaRPr>
          </a:p>
          <a:p>
            <a:pPr lvl="0" algn="just" rtl="1"/>
            <a:r>
              <a:rPr lang="ar-SA" dirty="0">
                <a:cs typeface="B Mitra" panose="00000400000000000000" pitchFamily="2" charset="-78"/>
              </a:rPr>
              <a:t>در صورت ارائه مراقبت در فاصله كمتر از يك متري برای بیمار، بايستي از ماسك صورتي استفاده شود.</a:t>
            </a:r>
            <a:endParaRPr lang="en-US" dirty="0">
              <a:cs typeface="B Mitra" panose="00000400000000000000" pitchFamily="2" charset="-78"/>
            </a:endParaRPr>
          </a:p>
          <a:p>
            <a:pPr lvl="0" algn="just" rtl="1"/>
            <a:r>
              <a:rPr lang="ar-SA" dirty="0">
                <a:cs typeface="B Mitra" panose="00000400000000000000" pitchFamily="2" charset="-78"/>
              </a:rPr>
              <a:t>در صورت انتقال بيمار به خارج از اتاق ايزوله، بيمار بايستي از ماسك جراحي استفاده نمايد.</a:t>
            </a:r>
            <a:endParaRPr lang="en-US" dirty="0">
              <a:cs typeface="B Mitra" panose="00000400000000000000" pitchFamily="2" charset="-78"/>
            </a:endParaRPr>
          </a:p>
          <a:p>
            <a:pPr algn="just" rtl="1"/>
            <a:endParaRPr lang="en-US" dirty="0">
              <a:cs typeface="B Mitra" panose="00000400000000000000" pitchFamily="2" charset="-78"/>
            </a:endParaRPr>
          </a:p>
        </p:txBody>
      </p:sp>
    </p:spTree>
    <p:extLst>
      <p:ext uri="{BB962C8B-B14F-4D97-AF65-F5344CB8AC3E}">
        <p14:creationId xmlns:p14="http://schemas.microsoft.com/office/powerpoint/2010/main" val="390422348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4" y="764275"/>
            <a:ext cx="10058400" cy="768369"/>
          </a:xfrm>
        </p:spPr>
        <p:txBody>
          <a:bodyPr>
            <a:normAutofit/>
          </a:bodyPr>
          <a:lstStyle/>
          <a:p>
            <a:pPr algn="r" rtl="1"/>
            <a:r>
              <a:rPr lang="fa-IR" sz="2800" dirty="0">
                <a:cs typeface="2  Titr" panose="00000700000000000000" pitchFamily="2" charset="-78"/>
              </a:rPr>
              <a:t>احتیاطات هوابرد</a:t>
            </a:r>
            <a:endParaRPr lang="en-US" sz="2800" dirty="0">
              <a:cs typeface="2  Titr" panose="00000700000000000000" pitchFamily="2" charset="-78"/>
            </a:endParaRPr>
          </a:p>
        </p:txBody>
      </p:sp>
      <p:sp>
        <p:nvSpPr>
          <p:cNvPr id="3" name="Content Placeholder 2"/>
          <p:cNvSpPr>
            <a:spLocks noGrp="1"/>
          </p:cNvSpPr>
          <p:nvPr>
            <p:ph idx="1"/>
          </p:nvPr>
        </p:nvSpPr>
        <p:spPr>
          <a:xfrm>
            <a:off x="1015394" y="1946366"/>
            <a:ext cx="10058400" cy="3991970"/>
          </a:xfrm>
        </p:spPr>
        <p:txBody>
          <a:bodyPr>
            <a:normAutofit/>
          </a:bodyPr>
          <a:lstStyle/>
          <a:p>
            <a:pPr algn="just" rtl="1">
              <a:lnSpc>
                <a:spcPct val="150000"/>
              </a:lnSpc>
            </a:pPr>
            <a:r>
              <a:rPr lang="fa-IR" b="1" u="sng" dirty="0" smtClean="0">
                <a:cs typeface="B Mitra" panose="00000400000000000000" pitchFamily="2" charset="-78"/>
              </a:rPr>
              <a:t>احتیاطات </a:t>
            </a:r>
            <a:r>
              <a:rPr lang="fa-IR" b="1" u="sng" dirty="0">
                <a:cs typeface="B Mitra" panose="00000400000000000000" pitchFamily="2" charset="-78"/>
              </a:rPr>
              <a:t>هوابرد به همراه احتیاطات استاندارد </a:t>
            </a:r>
            <a:r>
              <a:rPr lang="ar-SA" dirty="0">
                <a:cs typeface="B Mitra" panose="00000400000000000000" pitchFamily="2" charset="-78"/>
              </a:rPr>
              <a:t>برای کاهش احتمال خطر انتقال عوامل عفونی که از طریق ذرات (کوچکتراز 5 میکرون ) در حین انجام پروسیجر های تولید کننده آئروسل گسترش می یابند، کاربرد دارد</a:t>
            </a:r>
            <a:r>
              <a:rPr lang="fa-IR" dirty="0">
                <a:cs typeface="B Mitra" panose="00000400000000000000" pitchFamily="2" charset="-78"/>
              </a:rPr>
              <a:t>. </a:t>
            </a:r>
            <a:endParaRPr lang="en-US" dirty="0">
              <a:cs typeface="B Mitra" panose="00000400000000000000" pitchFamily="2" charset="-78"/>
            </a:endParaRPr>
          </a:p>
          <a:p>
            <a:pPr algn="just" rtl="1">
              <a:lnSpc>
                <a:spcPct val="150000"/>
              </a:lnSpc>
            </a:pPr>
            <a:r>
              <a:rPr lang="fa-IR" b="1" u="sng" dirty="0">
                <a:cs typeface="B Mitra" panose="00000400000000000000" pitchFamily="2" charset="-78"/>
              </a:rPr>
              <a:t>اصول احتیاطات هوابرد</a:t>
            </a:r>
            <a:endParaRPr lang="en-US" dirty="0">
              <a:cs typeface="B Mitra" panose="00000400000000000000" pitchFamily="2" charset="-78"/>
            </a:endParaRPr>
          </a:p>
          <a:p>
            <a:pPr algn="just" rtl="1">
              <a:lnSpc>
                <a:spcPct val="150000"/>
              </a:lnSpc>
            </a:pPr>
            <a:r>
              <a:rPr lang="ar-SA" dirty="0">
                <a:cs typeface="B Mitra" panose="00000400000000000000" pitchFamily="2" charset="-78"/>
              </a:rPr>
              <a:t>بیمار  در اتاق تک تخته که دارای تهویه مناسب با فشار </a:t>
            </a:r>
            <a:r>
              <a:rPr lang="ar-SA" dirty="0" smtClean="0">
                <a:cs typeface="B Mitra" panose="00000400000000000000" pitchFamily="2" charset="-78"/>
              </a:rPr>
              <a:t>منفی</a:t>
            </a:r>
            <a:r>
              <a:rPr lang="fa-IR" dirty="0" smtClean="0">
                <a:cs typeface="B Mitra" panose="00000400000000000000" pitchFamily="2" charset="-78"/>
              </a:rPr>
              <a:t> </a:t>
            </a:r>
            <a:r>
              <a:rPr lang="ar-SA" dirty="0" smtClean="0">
                <a:cs typeface="B Mitra" panose="00000400000000000000" pitchFamily="2" charset="-78"/>
              </a:rPr>
              <a:t>بستری </a:t>
            </a:r>
            <a:r>
              <a:rPr lang="ar-SA" dirty="0">
                <a:cs typeface="B Mitra" panose="00000400000000000000" pitchFamily="2" charset="-78"/>
              </a:rPr>
              <a:t>شود. درب اتاق ایزوله تنفسی هوابرد باید بسته باشد. قبل از ورود به اتاق باید ماسک </a:t>
            </a:r>
            <a:r>
              <a:rPr lang="en-US" dirty="0">
                <a:cs typeface="B Mitra" panose="00000400000000000000" pitchFamily="2" charset="-78"/>
              </a:rPr>
              <a:t>N95</a:t>
            </a:r>
            <a:r>
              <a:rPr lang="ar-SA" dirty="0">
                <a:cs typeface="B Mitra" panose="00000400000000000000" pitchFamily="2" charset="-78"/>
              </a:rPr>
              <a:t>، دستکش و گان/</a:t>
            </a:r>
            <a:r>
              <a:rPr lang="en-US" dirty="0">
                <a:cs typeface="B Mitra" panose="00000400000000000000" pitchFamily="2" charset="-78"/>
              </a:rPr>
              <a:t>coverall</a:t>
            </a:r>
            <a:r>
              <a:rPr lang="ar-SA" dirty="0">
                <a:cs typeface="B Mitra" panose="00000400000000000000" pitchFamily="2" charset="-78"/>
              </a:rPr>
              <a:t> پوشیده شده باشد. هوای اتاق بعد از گذر از فیلتر هپا می تواند وارد گردش داخلی بیمارستان شود و یا اینکه باید به فضای بیرون منتقل شود</a:t>
            </a:r>
            <a:r>
              <a:rPr lang="ar-SA" dirty="0" smtClean="0">
                <a:cs typeface="B Mitra" panose="00000400000000000000" pitchFamily="2" charset="-78"/>
              </a:rPr>
              <a:t>.</a:t>
            </a:r>
            <a:endParaRPr lang="en-US" dirty="0">
              <a:cs typeface="B Mitra" panose="00000400000000000000" pitchFamily="2" charset="-78"/>
            </a:endParaRPr>
          </a:p>
        </p:txBody>
      </p:sp>
    </p:spTree>
    <p:extLst>
      <p:ext uri="{BB962C8B-B14F-4D97-AF65-F5344CB8AC3E}">
        <p14:creationId xmlns:p14="http://schemas.microsoft.com/office/powerpoint/2010/main" val="25096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428066"/>
          </a:xfrm>
        </p:spPr>
        <p:txBody>
          <a:bodyPr/>
          <a:lstStyle/>
          <a:p>
            <a:r>
              <a:rPr lang="fa-IR" dirty="0" smtClean="0"/>
              <a:t> رر</a:t>
            </a:r>
            <a:endParaRPr lang="en-US" dirty="0"/>
          </a:p>
        </p:txBody>
      </p:sp>
      <p:pic>
        <p:nvPicPr>
          <p:cNvPr id="4" name="Picture 3"/>
          <p:cNvPicPr>
            <a:picLocks noChangeAspect="1"/>
          </p:cNvPicPr>
          <p:nvPr/>
        </p:nvPicPr>
        <p:blipFill>
          <a:blip r:embed="rId2"/>
          <a:stretch>
            <a:fillRect/>
          </a:stretch>
        </p:blipFill>
        <p:spPr>
          <a:xfrm>
            <a:off x="1097280" y="286603"/>
            <a:ext cx="10319657" cy="5225197"/>
          </a:xfrm>
          <a:prstGeom prst="rect">
            <a:avLst/>
          </a:prstGeom>
        </p:spPr>
      </p:pic>
    </p:spTree>
    <p:extLst>
      <p:ext uri="{BB962C8B-B14F-4D97-AF65-F5344CB8AC3E}">
        <p14:creationId xmlns:p14="http://schemas.microsoft.com/office/powerpoint/2010/main" val="148773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614149"/>
            <a:ext cx="10058399" cy="5254945"/>
          </a:xfrm>
        </p:spPr>
        <p:txBody>
          <a:bodyPr>
            <a:normAutofit fontScale="85000" lnSpcReduction="10000"/>
          </a:bodyPr>
          <a:lstStyle/>
          <a:p>
            <a:pPr algn="just" rtl="1">
              <a:lnSpc>
                <a:spcPct val="150000"/>
              </a:lnSpc>
            </a:pPr>
            <a:r>
              <a:rPr lang="fa-IR" dirty="0">
                <a:cs typeface="B Mitra" panose="00000400000000000000" pitchFamily="2" charset="-78"/>
              </a:rPr>
              <a:t>بخش اورژانس بعنوان پیش ورودی فعال و شبانه روزی بیمارستان است که در عمل پرمخاطره ترین و مهمترین بخش بیمارستان </a:t>
            </a:r>
            <a:r>
              <a:rPr lang="fa-IR" dirty="0" smtClean="0">
                <a:cs typeface="B Mitra" panose="00000400000000000000" pitchFamily="2" charset="-78"/>
              </a:rPr>
              <a:t>در ارایه </a:t>
            </a:r>
            <a:r>
              <a:rPr lang="fa-IR" dirty="0">
                <a:cs typeface="B Mitra" panose="00000400000000000000" pitchFamily="2" charset="-78"/>
              </a:rPr>
              <a:t>خدمات فوریتی و حیات بخش می باشد. اولین و اصلی ترین بخش بیمارستان که در موارد حوادث و بلایا وظیفه پذیرش و دسته بندی مراجعین انبوه در بازه زمانی محدود را بعهده دارد و در مواقع اپیدمی ها و بیماریهای نوپدید و بازپدید عملیاتی ترین خدمات </a:t>
            </a:r>
            <a:r>
              <a:rPr lang="fa-IR" dirty="0" smtClean="0">
                <a:cs typeface="B Mitra" panose="00000400000000000000" pitchFamily="2" charset="-78"/>
              </a:rPr>
              <a:t>اورژانسی </a:t>
            </a:r>
            <a:r>
              <a:rPr lang="fa-IR" dirty="0">
                <a:cs typeface="B Mitra" panose="00000400000000000000" pitchFamily="2" charset="-78"/>
              </a:rPr>
              <a:t>را ارایه می نماید. تامین تجهیزات و ذخیره سازی متناسب با هر طغیان و مراجعین انبوه در بخش اورژانس و تامین نیروی متخصص ویژه و چابک درمانی با نگاه همزمان بهداشتی و اپیدمیولوژی بسیار حیاتی و اثر بخش است. </a:t>
            </a:r>
            <a:endParaRPr lang="en-US" dirty="0">
              <a:cs typeface="B Mitra" panose="00000400000000000000" pitchFamily="2" charset="-78"/>
            </a:endParaRPr>
          </a:p>
          <a:p>
            <a:pPr algn="just" rtl="1">
              <a:lnSpc>
                <a:spcPct val="150000"/>
              </a:lnSpc>
            </a:pPr>
            <a:r>
              <a:rPr lang="fa-IR" sz="3300" b="1" i="1" u="sng" dirty="0">
                <a:solidFill>
                  <a:srgbClr val="FF0000"/>
                </a:solidFill>
                <a:cs typeface="B Mitra" panose="00000400000000000000" pitchFamily="2" charset="-78"/>
              </a:rPr>
              <a:t>واحد تریاژ </a:t>
            </a:r>
            <a:r>
              <a:rPr lang="fa-IR" sz="3300" b="1" i="1" dirty="0">
                <a:solidFill>
                  <a:srgbClr val="7030A0"/>
                </a:solidFill>
                <a:cs typeface="B Mitra" panose="00000400000000000000" pitchFamily="2" charset="-78"/>
              </a:rPr>
              <a:t>اولین فضای قابل دسترس برای بیمار در بدو ورود به بخش اورژانس می باشد، و عملکرد اصلی آن غربالگری و دسته بندی بیماران بر اساس وضعیت بیماری و همچنین نوع و سطح خدمات درمانی مورد نیاز است. </a:t>
            </a:r>
            <a:endParaRPr lang="en-US" sz="3300" b="1" i="1" dirty="0">
              <a:solidFill>
                <a:srgbClr val="7030A0"/>
              </a:solidFill>
              <a:cs typeface="B Mitra" panose="00000400000000000000" pitchFamily="2" charset="-78"/>
            </a:endParaRPr>
          </a:p>
          <a:p>
            <a:pPr algn="just">
              <a:lnSpc>
                <a:spcPct val="150000"/>
              </a:lnSpc>
            </a:pPr>
            <a:endParaRPr lang="en-US" dirty="0"/>
          </a:p>
        </p:txBody>
      </p:sp>
    </p:spTree>
    <p:extLst>
      <p:ext uri="{BB962C8B-B14F-4D97-AF65-F5344CB8AC3E}">
        <p14:creationId xmlns:p14="http://schemas.microsoft.com/office/powerpoint/2010/main" val="9481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p:txBody>
          <a:bodyPr/>
          <a:lstStyle/>
          <a:p>
            <a:pPr algn="just" rtl="1">
              <a:lnSpc>
                <a:spcPct val="150000"/>
              </a:lnSpc>
            </a:pPr>
            <a:r>
              <a:rPr lang="fa-IR" dirty="0">
                <a:cs typeface="B Mitra" panose="00000400000000000000" pitchFamily="2" charset="-78"/>
              </a:rPr>
              <a:t>کورونا ویروس جدید 2019در اغلب بیماران به شکل یک بیماری تنفسی بدون عارضه تظاهر می یابد و در برخی بیماران می تواند به شکل عوارض ریوی ( پنومونی خفیف ، پنومونی شدید، نارسایی حاد تنفسی) ، شوک سپتیک و در موارد معدودی منجر به فوت بیمار گردد . اغلب بیماران فوت شده از گروه سالمندان و یا بیماران مبتلا به نقص ایمنی بوده اند .</a:t>
            </a:r>
            <a:endParaRPr lang="en-US" dirty="0">
              <a:cs typeface="B Mitra" panose="00000400000000000000" pitchFamily="2" charset="-78"/>
            </a:endParaRPr>
          </a:p>
          <a:p>
            <a:pPr algn="just" rtl="1">
              <a:lnSpc>
                <a:spcPct val="150000"/>
              </a:lnSpc>
            </a:pPr>
            <a:endParaRPr lang="en-US" dirty="0"/>
          </a:p>
        </p:txBody>
      </p:sp>
    </p:spTree>
    <p:extLst>
      <p:ext uri="{BB962C8B-B14F-4D97-AF65-F5344CB8AC3E}">
        <p14:creationId xmlns:p14="http://schemas.microsoft.com/office/powerpoint/2010/main" val="126978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5" y="300446"/>
            <a:ext cx="10868297" cy="1006618"/>
          </a:xfrm>
        </p:spPr>
        <p:txBody>
          <a:bodyPr>
            <a:noAutofit/>
          </a:bodyPr>
          <a:lstStyle/>
          <a:p>
            <a:pPr algn="r" rtl="1">
              <a:lnSpc>
                <a:spcPct val="150000"/>
              </a:lnSpc>
            </a:pPr>
            <a:r>
              <a:rPr lang="fa-IR" sz="2200" dirty="0">
                <a:cs typeface="2  Titr" panose="00000700000000000000" pitchFamily="2" charset="-78"/>
              </a:rPr>
              <a:t>مورد </a:t>
            </a:r>
            <a:r>
              <a:rPr lang="fa-IR" sz="2200" dirty="0" smtClean="0">
                <a:cs typeface="2  Titr" panose="00000700000000000000" pitchFamily="2" charset="-78"/>
              </a:rPr>
              <a:t>مشکوک</a:t>
            </a:r>
            <a:r>
              <a:rPr lang="en-US" sz="2200" dirty="0" smtClean="0">
                <a:cs typeface="2  Titr" panose="00000700000000000000" pitchFamily="2" charset="-78"/>
              </a:rPr>
              <a:t>:</a:t>
            </a:r>
            <a:br>
              <a:rPr lang="en-US" sz="2200" dirty="0" smtClean="0">
                <a:cs typeface="2  Titr" panose="00000700000000000000" pitchFamily="2" charset="-78"/>
              </a:rPr>
            </a:br>
            <a:r>
              <a:rPr lang="fa-IR" sz="2200" dirty="0" smtClean="0">
                <a:cs typeface="2  Titr" panose="00000700000000000000" pitchFamily="2" charset="-78"/>
              </a:rPr>
              <a:t>موردی </a:t>
            </a:r>
            <a:r>
              <a:rPr lang="fa-IR" sz="2200" dirty="0">
                <a:cs typeface="2  Titr" panose="00000700000000000000" pitchFamily="2" charset="-78"/>
              </a:rPr>
              <a:t>است که باید نمونه گیری شده و بررسی های بیشتری درمورد آن انجام </a:t>
            </a:r>
            <a:r>
              <a:rPr lang="fa-IR" sz="2200" dirty="0" smtClean="0">
                <a:cs typeface="2  Titr" panose="00000700000000000000" pitchFamily="2" charset="-78"/>
              </a:rPr>
              <a:t>پذیرد</a:t>
            </a:r>
            <a:endParaRPr lang="en-US" sz="2200" dirty="0">
              <a:cs typeface="2  Titr" panose="00000700000000000000" pitchFamily="2" charset="-78"/>
            </a:endParaRPr>
          </a:p>
        </p:txBody>
      </p:sp>
      <p:sp>
        <p:nvSpPr>
          <p:cNvPr id="3" name="Content Placeholder 2"/>
          <p:cNvSpPr>
            <a:spLocks noGrp="1"/>
          </p:cNvSpPr>
          <p:nvPr>
            <p:ph idx="1"/>
          </p:nvPr>
        </p:nvSpPr>
        <p:spPr>
          <a:xfrm>
            <a:off x="1097280" y="1828799"/>
            <a:ext cx="10058400" cy="4219303"/>
          </a:xfrm>
        </p:spPr>
        <p:txBody>
          <a:bodyPr>
            <a:normAutofit/>
          </a:bodyPr>
          <a:lstStyle/>
          <a:p>
            <a:pPr algn="r" rtl="1"/>
            <a:r>
              <a:rPr lang="fa-IR" dirty="0">
                <a:cs typeface="B Mitra" panose="00000400000000000000" pitchFamily="2" charset="-78"/>
              </a:rPr>
              <a:t>فرد مبتلا به پنومونی (بیماری شدید تنفسی تب دار </a:t>
            </a:r>
            <a:r>
              <a:rPr lang="en-US" dirty="0">
                <a:cs typeface="B Mitra" panose="00000400000000000000" pitchFamily="2" charset="-78"/>
              </a:rPr>
              <a:t>SARI</a:t>
            </a:r>
            <a:r>
              <a:rPr lang="fa-IR" dirty="0">
                <a:cs typeface="B Mitra" panose="00000400000000000000" pitchFamily="2" charset="-78"/>
              </a:rPr>
              <a:t>) که به دلیل تب، سرفه و تنگی نفس نیازمند بستری در بیمارستان می باشد، و عامل بیماریزای دیگری  برای توجیه علائم بیماری وی متصور نیست. </a:t>
            </a:r>
            <a:endParaRPr lang="fa-IR" dirty="0" smtClean="0">
              <a:cs typeface="B Mitra" panose="00000400000000000000" pitchFamily="2" charset="-78"/>
            </a:endParaRPr>
          </a:p>
          <a:p>
            <a:pPr algn="r" rtl="1"/>
            <a:r>
              <a:rPr lang="fa-IR" dirty="0" smtClean="0">
                <a:cs typeface="B Mitra" panose="00000400000000000000" pitchFamily="2" charset="-78"/>
              </a:rPr>
              <a:t>حداقل </a:t>
            </a:r>
            <a:r>
              <a:rPr lang="fa-IR" dirty="0">
                <a:cs typeface="B Mitra" panose="00000400000000000000" pitchFamily="2" charset="-78"/>
              </a:rPr>
              <a:t>یکی از مشخصات ذیل را دارا باشد:</a:t>
            </a:r>
            <a:endParaRPr lang="en-US" dirty="0">
              <a:cs typeface="B Mitra" panose="00000400000000000000" pitchFamily="2" charset="-78"/>
            </a:endParaRPr>
          </a:p>
          <a:p>
            <a:pPr algn="r" rtl="1"/>
            <a:r>
              <a:rPr lang="fa-IR" dirty="0">
                <a:cs typeface="B Mitra" panose="00000400000000000000" pitchFamily="2" charset="-78"/>
              </a:rPr>
              <a:t>الف- سابقه سفر به کشور چین، در عرض 14 روز قبل از شروع علائم بیماری</a:t>
            </a:r>
            <a:endParaRPr lang="en-US" dirty="0">
              <a:cs typeface="B Mitra" panose="00000400000000000000" pitchFamily="2" charset="-78"/>
            </a:endParaRPr>
          </a:p>
          <a:p>
            <a:pPr algn="r" rtl="1"/>
            <a:r>
              <a:rPr lang="fa-IR" dirty="0">
                <a:cs typeface="B Mitra" panose="00000400000000000000" pitchFamily="2" charset="-78"/>
              </a:rPr>
              <a:t>ب- علی رغم درمان های مناسب برای پنومونی، پاسخ بالینی نامناسب بوده و به شکل غیر معمول و غیرقابل انتظاری وضعیت بالینی بیمار حادتر و وخیم تر شود (بدون توجه به سابقه سفر و ملیت بیمار و با تایید فوکال پوینت دانشگاه). </a:t>
            </a:r>
            <a:endParaRPr lang="en-US" dirty="0">
              <a:cs typeface="B Mitra" panose="00000400000000000000" pitchFamily="2" charset="-78"/>
            </a:endParaRPr>
          </a:p>
          <a:p>
            <a:pPr algn="r" rtl="1"/>
            <a:r>
              <a:rPr lang="fa-IR" dirty="0">
                <a:cs typeface="B Mitra" panose="00000400000000000000" pitchFamily="2" charset="-78"/>
              </a:rPr>
              <a:t>بیمار دارای علائم تنفسی (با هر شدتی که باشد)، که در عرض 14 روز قبل از شروع علائم بالینی یکی از انواع تماس های ذیل را داشته باشد:</a:t>
            </a:r>
            <a:endParaRPr lang="en-US" dirty="0">
              <a:cs typeface="B Mitra" panose="00000400000000000000" pitchFamily="2" charset="-78"/>
            </a:endParaRPr>
          </a:p>
          <a:p>
            <a:pPr algn="r" rtl="1"/>
            <a:r>
              <a:rPr lang="fa-IR" dirty="0">
                <a:cs typeface="B Mitra" panose="00000400000000000000" pitchFamily="2" charset="-78"/>
              </a:rPr>
              <a:t>الف- تماس نزدیک   (</a:t>
            </a:r>
            <a:r>
              <a:rPr lang="en-US" dirty="0">
                <a:cs typeface="B Mitra" panose="00000400000000000000" pitchFamily="2" charset="-78"/>
              </a:rPr>
              <a:t>Close Physical Contact</a:t>
            </a:r>
            <a:r>
              <a:rPr lang="fa-IR" dirty="0">
                <a:cs typeface="B Mitra" panose="00000400000000000000" pitchFamily="2" charset="-78"/>
              </a:rPr>
              <a:t>) با مورد قطعی و علامتدار بیماری 2019-</a:t>
            </a:r>
            <a:r>
              <a:rPr lang="en-US" dirty="0" err="1">
                <a:cs typeface="B Mitra" panose="00000400000000000000" pitchFamily="2" charset="-78"/>
              </a:rPr>
              <a:t>nCoV</a:t>
            </a:r>
            <a:endParaRPr lang="en-US" dirty="0">
              <a:cs typeface="B Mitra" panose="00000400000000000000" pitchFamily="2" charset="-78"/>
            </a:endParaRPr>
          </a:p>
          <a:p>
            <a:pPr algn="r" rtl="1"/>
            <a:r>
              <a:rPr lang="fa-IR" dirty="0">
                <a:cs typeface="B Mitra" panose="00000400000000000000" pitchFamily="2" charset="-78"/>
              </a:rPr>
              <a:t>ب- مراقبت مستقیم از بیمار مبتلا به </a:t>
            </a:r>
            <a:r>
              <a:rPr lang="en-US" dirty="0">
                <a:cs typeface="B Mitra" panose="00000400000000000000" pitchFamily="2" charset="-78"/>
              </a:rPr>
              <a:t>SARI </a:t>
            </a:r>
            <a:r>
              <a:rPr lang="fa-IR" dirty="0" smtClean="0">
                <a:cs typeface="B Mitra" panose="00000400000000000000" pitchFamily="2" charset="-78"/>
              </a:rPr>
              <a:t> ناشی </a:t>
            </a:r>
            <a:r>
              <a:rPr lang="fa-IR" dirty="0">
                <a:cs typeface="B Mitra" panose="00000400000000000000" pitchFamily="2" charset="-78"/>
              </a:rPr>
              <a:t>از 2019-</a:t>
            </a:r>
            <a:r>
              <a:rPr lang="en-US" dirty="0" err="1">
                <a:cs typeface="B Mitra" panose="00000400000000000000" pitchFamily="2" charset="-78"/>
              </a:rPr>
              <a:t>nCoV</a:t>
            </a:r>
            <a:r>
              <a:rPr lang="fa-IR" dirty="0">
                <a:cs typeface="B Mitra" panose="00000400000000000000" pitchFamily="2" charset="-78"/>
              </a:rPr>
              <a:t> (محتمل/ قطعی)</a:t>
            </a:r>
            <a:endParaRPr lang="en-US" dirty="0">
              <a:cs typeface="B Mitra" panose="00000400000000000000" pitchFamily="2" charset="-78"/>
            </a:endParaRPr>
          </a:p>
          <a:p>
            <a:pPr algn="r" rtl="1"/>
            <a:r>
              <a:rPr lang="fa-IR" dirty="0">
                <a:cs typeface="B Mitra" panose="00000400000000000000" pitchFamily="2" charset="-78"/>
              </a:rPr>
              <a:t>تبصره : پزشکان در مورد تظاهرات غیرتنفسی و غیرمعمول بیماری در افراد با نقص ایمنی باید هوشیار باشند</a:t>
            </a:r>
            <a:endParaRPr lang="en-US" dirty="0">
              <a:cs typeface="B Mitra" panose="00000400000000000000" pitchFamily="2" charset="-78"/>
            </a:endParaRPr>
          </a:p>
          <a:p>
            <a:pPr algn="r"/>
            <a:endParaRPr lang="en-US" dirty="0"/>
          </a:p>
        </p:txBody>
      </p:sp>
    </p:spTree>
    <p:extLst>
      <p:ext uri="{BB962C8B-B14F-4D97-AF65-F5344CB8AC3E}">
        <p14:creationId xmlns:p14="http://schemas.microsoft.com/office/powerpoint/2010/main" val="369239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26052"/>
            <a:ext cx="10058400" cy="571674"/>
          </a:xfrm>
        </p:spPr>
        <p:txBody>
          <a:bodyPr>
            <a:normAutofit/>
          </a:bodyPr>
          <a:lstStyle/>
          <a:p>
            <a:pPr algn="r" rtl="1"/>
            <a:r>
              <a:rPr lang="fa-IR" sz="2400" dirty="0">
                <a:cs typeface="2  Titr" panose="00000700000000000000" pitchFamily="2" charset="-78"/>
              </a:rPr>
              <a:t>مورد مشکوک</a:t>
            </a:r>
            <a:r>
              <a:rPr lang="en-US" sz="2000" dirty="0">
                <a:cs typeface="2  Titr" panose="00000700000000000000" pitchFamily="2" charset="-78"/>
              </a:rPr>
              <a:t>:</a:t>
            </a:r>
            <a:endParaRPr lang="en-US" sz="2000" dirty="0"/>
          </a:p>
        </p:txBody>
      </p:sp>
      <p:sp>
        <p:nvSpPr>
          <p:cNvPr id="3" name="Content Placeholder 2"/>
          <p:cNvSpPr>
            <a:spLocks noGrp="1"/>
          </p:cNvSpPr>
          <p:nvPr>
            <p:ph idx="1"/>
          </p:nvPr>
        </p:nvSpPr>
        <p:spPr>
          <a:xfrm>
            <a:off x="1097280" y="1698171"/>
            <a:ext cx="10058400" cy="4454435"/>
          </a:xfrm>
        </p:spPr>
        <p:txBody>
          <a:bodyPr>
            <a:normAutofit/>
          </a:bodyPr>
          <a:lstStyle/>
          <a:p>
            <a:pPr algn="just" rtl="1">
              <a:lnSpc>
                <a:spcPct val="150000"/>
              </a:lnSpc>
            </a:pPr>
            <a:r>
              <a:rPr lang="ar-SA" dirty="0">
                <a:cs typeface="B Mitra" panose="00000400000000000000" pitchFamily="2" charset="-78"/>
              </a:rPr>
              <a:t>بررسی عوامل بیماری زا بر اساس دستورالعمل های کشوری انجام می شوند و شامل شایعترین عوامل بیماری زای پنومونی بر اساس مشخصات بالینی </a:t>
            </a:r>
            <a:r>
              <a:rPr lang="ar-SA" dirty="0" smtClean="0">
                <a:cs typeface="B Mitra" panose="00000400000000000000" pitchFamily="2" charset="-78"/>
              </a:rPr>
              <a:t>و</a:t>
            </a:r>
            <a:r>
              <a:rPr lang="en-US" dirty="0" smtClean="0">
                <a:cs typeface="B Mitra" panose="00000400000000000000" pitchFamily="2" charset="-78"/>
              </a:rPr>
              <a:t> </a:t>
            </a:r>
            <a:r>
              <a:rPr lang="ar-SA" dirty="0" smtClean="0">
                <a:cs typeface="B Mitra" panose="00000400000000000000" pitchFamily="2" charset="-78"/>
              </a:rPr>
              <a:t>اپیدمیولوژیک </a:t>
            </a:r>
            <a:r>
              <a:rPr lang="ar-SA" dirty="0">
                <a:cs typeface="B Mitra" panose="00000400000000000000" pitchFamily="2" charset="-78"/>
              </a:rPr>
              <a:t>(فصل، شغل، سابقه سفر و تماس، ...) می باشد، مانند آنفلوانزای فصلی، آنفلوانزای پرندگان، </a:t>
            </a:r>
            <a:r>
              <a:rPr lang="en-US" dirty="0">
                <a:cs typeface="B Mitra" panose="00000400000000000000" pitchFamily="2" charset="-78"/>
              </a:rPr>
              <a:t>RSV</a:t>
            </a:r>
            <a:r>
              <a:rPr lang="ar-SA" dirty="0">
                <a:cs typeface="B Mitra" panose="00000400000000000000" pitchFamily="2" charset="-78"/>
              </a:rPr>
              <a:t>، کوروناویروس </a:t>
            </a:r>
            <a:r>
              <a:rPr lang="en-US" dirty="0">
                <a:cs typeface="B Mitra" panose="00000400000000000000" pitchFamily="2" charset="-78"/>
              </a:rPr>
              <a:t>MERS</a:t>
            </a:r>
            <a:r>
              <a:rPr lang="ar-SA" dirty="0">
                <a:cs typeface="B Mitra" panose="00000400000000000000" pitchFamily="2" charset="-78"/>
              </a:rPr>
              <a:t>، استرپتوکوک پنومونیه، لژیونلا پنوموفیلا، هموفیلوس آنفلوانزا تیپ </a:t>
            </a:r>
            <a:r>
              <a:rPr lang="en-US" dirty="0">
                <a:cs typeface="B Mitra" panose="00000400000000000000" pitchFamily="2" charset="-78"/>
              </a:rPr>
              <a:t>B</a:t>
            </a:r>
            <a:r>
              <a:rPr lang="ar-SA" dirty="0">
                <a:cs typeface="B Mitra" panose="00000400000000000000" pitchFamily="2" charset="-78"/>
              </a:rPr>
              <a:t>.</a:t>
            </a:r>
            <a:endParaRPr lang="en-US" dirty="0">
              <a:cs typeface="B Mitra" panose="00000400000000000000" pitchFamily="2" charset="-78"/>
            </a:endParaRPr>
          </a:p>
          <a:p>
            <a:pPr algn="just" rtl="1"/>
            <a:r>
              <a:rPr lang="ar-SA" sz="2400" b="1" i="1" dirty="0">
                <a:cs typeface="B Mitra" panose="00000400000000000000" pitchFamily="2" charset="-78"/>
              </a:rPr>
              <a:t>تماس نزدیک چنین تعریف می شود</a:t>
            </a:r>
            <a:r>
              <a:rPr lang="en-US" sz="2400" b="1" i="1" dirty="0">
                <a:cs typeface="B Mitra" panose="00000400000000000000" pitchFamily="2" charset="-78"/>
              </a:rPr>
              <a:t>: </a:t>
            </a:r>
          </a:p>
          <a:p>
            <a:pPr algn="just" rtl="1">
              <a:tabLst>
                <a:tab pos="534988" algn="l"/>
              </a:tabLst>
            </a:pPr>
            <a:r>
              <a:rPr lang="en-US" dirty="0">
                <a:cs typeface="B Mitra" panose="00000400000000000000" pitchFamily="2" charset="-78"/>
              </a:rPr>
              <a:t>-	</a:t>
            </a:r>
            <a:r>
              <a:rPr lang="fa-IR" dirty="0" smtClean="0">
                <a:cs typeface="B Mitra" panose="00000400000000000000" pitchFamily="2" charset="-78"/>
              </a:rPr>
              <a:t> </a:t>
            </a:r>
            <a:r>
              <a:rPr lang="ar-SA" dirty="0" smtClean="0">
                <a:cs typeface="B Mitra" panose="00000400000000000000" pitchFamily="2" charset="-78"/>
              </a:rPr>
              <a:t>تماس </a:t>
            </a:r>
            <a:r>
              <a:rPr lang="ar-SA" dirty="0">
                <a:cs typeface="B Mitra" panose="00000400000000000000" pitchFamily="2" charset="-78"/>
              </a:rPr>
              <a:t>بیمارستانی با بیمار، شامل ارائه مستقیم خدمت بالینی کادر بیمارستانی به بیمار محتمل یا قطعی</a:t>
            </a:r>
            <a:r>
              <a:rPr lang="en-US" dirty="0">
                <a:cs typeface="B Mitra" panose="00000400000000000000" pitchFamily="2" charset="-78"/>
              </a:rPr>
              <a:t> </a:t>
            </a:r>
            <a:r>
              <a:rPr lang="en-US" dirty="0" err="1">
                <a:cs typeface="B Mitra" panose="00000400000000000000" pitchFamily="2" charset="-78"/>
              </a:rPr>
              <a:t>nCoV</a:t>
            </a:r>
            <a:r>
              <a:rPr lang="ar-SA" dirty="0">
                <a:cs typeface="B Mitra" panose="00000400000000000000" pitchFamily="2" charset="-78"/>
              </a:rPr>
              <a:t>، تماس با عضو دیگری از تیم درمانی که خود مبتلا به 2019</a:t>
            </a:r>
            <a:r>
              <a:rPr lang="en-US" dirty="0">
                <a:cs typeface="B Mitra" panose="00000400000000000000" pitchFamily="2" charset="-78"/>
              </a:rPr>
              <a:t>-</a:t>
            </a:r>
            <a:r>
              <a:rPr lang="en-US" dirty="0" err="1">
                <a:cs typeface="B Mitra" panose="00000400000000000000" pitchFamily="2" charset="-78"/>
              </a:rPr>
              <a:t>nCoV</a:t>
            </a:r>
            <a:r>
              <a:rPr lang="en-US" dirty="0">
                <a:cs typeface="B Mitra" panose="00000400000000000000" pitchFamily="2" charset="-78"/>
              </a:rPr>
              <a:t> </a:t>
            </a:r>
            <a:r>
              <a:rPr lang="ar-SA" dirty="0">
                <a:cs typeface="B Mitra" panose="00000400000000000000" pitchFamily="2" charset="-78"/>
              </a:rPr>
              <a:t>شده باشد</a:t>
            </a:r>
            <a:endParaRPr lang="en-US" dirty="0">
              <a:cs typeface="B Mitra" panose="00000400000000000000" pitchFamily="2" charset="-78"/>
            </a:endParaRPr>
          </a:p>
          <a:p>
            <a:pPr algn="just" rtl="1">
              <a:tabLst>
                <a:tab pos="534988" algn="l"/>
              </a:tabLst>
            </a:pPr>
            <a:r>
              <a:rPr lang="en-US" dirty="0" smtClean="0">
                <a:cs typeface="B Mitra" panose="00000400000000000000" pitchFamily="2" charset="-78"/>
              </a:rPr>
              <a:t>-</a:t>
            </a:r>
            <a:r>
              <a:rPr lang="en-US" dirty="0">
                <a:cs typeface="B Mitra" panose="00000400000000000000" pitchFamily="2" charset="-78"/>
              </a:rPr>
              <a:t>	</a:t>
            </a:r>
            <a:r>
              <a:rPr lang="fa-IR" dirty="0" smtClean="0">
                <a:cs typeface="B Mitra" panose="00000400000000000000" pitchFamily="2" charset="-78"/>
              </a:rPr>
              <a:t> </a:t>
            </a:r>
            <a:r>
              <a:rPr lang="ar-SA" dirty="0" smtClean="0">
                <a:cs typeface="B Mitra" panose="00000400000000000000" pitchFamily="2" charset="-78"/>
              </a:rPr>
              <a:t>همکار </a:t>
            </a:r>
            <a:r>
              <a:rPr lang="ar-SA" dirty="0">
                <a:cs typeface="B Mitra" panose="00000400000000000000" pitchFamily="2" charset="-78"/>
              </a:rPr>
              <a:t>بودن یا همکلاس بودن با فرد مبتلا به</a:t>
            </a:r>
            <a:r>
              <a:rPr lang="en-US" dirty="0">
                <a:cs typeface="B Mitra" panose="00000400000000000000" pitchFamily="2" charset="-78"/>
              </a:rPr>
              <a:t> </a:t>
            </a:r>
            <a:r>
              <a:rPr lang="en-US" dirty="0" err="1">
                <a:cs typeface="B Mitra" panose="00000400000000000000" pitchFamily="2" charset="-78"/>
              </a:rPr>
              <a:t>nCoV</a:t>
            </a:r>
            <a:r>
              <a:rPr lang="en-US" dirty="0">
                <a:cs typeface="B Mitra" panose="00000400000000000000" pitchFamily="2" charset="-78"/>
              </a:rPr>
              <a:t> </a:t>
            </a:r>
            <a:r>
              <a:rPr lang="ar-SA" dirty="0" smtClean="0">
                <a:cs typeface="B Mitra" panose="00000400000000000000" pitchFamily="2" charset="-78"/>
              </a:rPr>
              <a:t>یا </a:t>
            </a:r>
            <a:r>
              <a:rPr lang="ar-SA" dirty="0">
                <a:cs typeface="B Mitra" panose="00000400000000000000" pitchFamily="2" charset="-78"/>
              </a:rPr>
              <a:t>هر تماس شغلی با بیمار مبتلا به</a:t>
            </a:r>
            <a:r>
              <a:rPr lang="en-US" dirty="0">
                <a:cs typeface="B Mitra" panose="00000400000000000000" pitchFamily="2" charset="-78"/>
              </a:rPr>
              <a:t> </a:t>
            </a:r>
            <a:r>
              <a:rPr lang="en-US" dirty="0" err="1">
                <a:cs typeface="B Mitra" panose="00000400000000000000" pitchFamily="2" charset="-78"/>
              </a:rPr>
              <a:t>nCoV</a:t>
            </a:r>
            <a:r>
              <a:rPr lang="en-US" dirty="0">
                <a:cs typeface="B Mitra" panose="00000400000000000000" pitchFamily="2" charset="-78"/>
              </a:rPr>
              <a:t> </a:t>
            </a:r>
            <a:r>
              <a:rPr lang="ar-SA" dirty="0">
                <a:cs typeface="B Mitra" panose="00000400000000000000" pitchFamily="2" charset="-78"/>
              </a:rPr>
              <a:t>در فضای بسته ی </a:t>
            </a:r>
            <a:r>
              <a:rPr lang="ar-SA" dirty="0" smtClean="0">
                <a:cs typeface="B Mitra" panose="00000400000000000000" pitchFamily="2" charset="-78"/>
              </a:rPr>
              <a:t>مشترک</a:t>
            </a:r>
            <a:endParaRPr lang="fa-IR" dirty="0" smtClean="0">
              <a:cs typeface="B Mitra" panose="00000400000000000000" pitchFamily="2" charset="-78"/>
            </a:endParaRPr>
          </a:p>
          <a:p>
            <a:pPr algn="just" rtl="1">
              <a:tabLst>
                <a:tab pos="534988" algn="l"/>
              </a:tabLst>
            </a:pPr>
            <a:r>
              <a:rPr lang="en-US" dirty="0" smtClean="0">
                <a:cs typeface="B Mitra" panose="00000400000000000000" pitchFamily="2" charset="-78"/>
              </a:rPr>
              <a:t>-</a:t>
            </a:r>
            <a:r>
              <a:rPr lang="en-US" dirty="0">
                <a:cs typeface="B Mitra" panose="00000400000000000000" pitchFamily="2" charset="-78"/>
              </a:rPr>
              <a:t>	</a:t>
            </a:r>
            <a:r>
              <a:rPr lang="fa-IR" dirty="0" smtClean="0">
                <a:cs typeface="B Mitra" panose="00000400000000000000" pitchFamily="2" charset="-78"/>
              </a:rPr>
              <a:t> </a:t>
            </a:r>
            <a:r>
              <a:rPr lang="ar-SA" dirty="0" smtClean="0">
                <a:cs typeface="B Mitra" panose="00000400000000000000" pitchFamily="2" charset="-78"/>
              </a:rPr>
              <a:t>همسفر </a:t>
            </a:r>
            <a:r>
              <a:rPr lang="ar-SA" dirty="0">
                <a:cs typeface="B Mitra" panose="00000400000000000000" pitchFamily="2" charset="-78"/>
              </a:rPr>
              <a:t>بودن با فرد مبتلا به</a:t>
            </a:r>
            <a:r>
              <a:rPr lang="en-US" dirty="0">
                <a:cs typeface="B Mitra" panose="00000400000000000000" pitchFamily="2" charset="-78"/>
              </a:rPr>
              <a:t> </a:t>
            </a:r>
            <a:r>
              <a:rPr lang="en-US" dirty="0" err="1">
                <a:cs typeface="B Mitra" panose="00000400000000000000" pitchFamily="2" charset="-78"/>
              </a:rPr>
              <a:t>nCoV</a:t>
            </a:r>
            <a:r>
              <a:rPr lang="en-US" dirty="0">
                <a:cs typeface="B Mitra" panose="00000400000000000000" pitchFamily="2" charset="-78"/>
              </a:rPr>
              <a:t> </a:t>
            </a:r>
            <a:r>
              <a:rPr lang="ar-SA" dirty="0">
                <a:cs typeface="B Mitra" panose="00000400000000000000" pitchFamily="2" charset="-78"/>
              </a:rPr>
              <a:t>در یک وسیله نقلیه مشترک</a:t>
            </a:r>
            <a:endParaRPr lang="en-US" dirty="0">
              <a:cs typeface="B Mitra" panose="00000400000000000000" pitchFamily="2" charset="-78"/>
            </a:endParaRPr>
          </a:p>
          <a:p>
            <a:pPr algn="just" rtl="1"/>
            <a:r>
              <a:rPr lang="ar-SA" dirty="0">
                <a:cs typeface="B Mitra" panose="00000400000000000000" pitchFamily="2" charset="-78"/>
              </a:rPr>
              <a:t>برای بررسی ارتباطات اپیدمیولوژیک باید 14 روز قبل (کشف منابع احتمالی) و بعد </a:t>
            </a:r>
            <a:r>
              <a:rPr lang="ar-SA" dirty="0" smtClean="0">
                <a:cs typeface="B Mitra" panose="00000400000000000000" pitchFamily="2" charset="-78"/>
              </a:rPr>
              <a:t>از</a:t>
            </a:r>
            <a:r>
              <a:rPr lang="en-US" dirty="0" smtClean="0">
                <a:cs typeface="B Mitra" panose="00000400000000000000" pitchFamily="2" charset="-78"/>
              </a:rPr>
              <a:t> </a:t>
            </a:r>
            <a:r>
              <a:rPr lang="ar-SA" dirty="0" smtClean="0">
                <a:cs typeface="B Mitra" panose="00000400000000000000" pitchFamily="2" charset="-78"/>
              </a:rPr>
              <a:t>(</a:t>
            </a:r>
            <a:r>
              <a:rPr lang="ar-SA" dirty="0">
                <a:cs typeface="B Mitra" panose="00000400000000000000" pitchFamily="2" charset="-78"/>
              </a:rPr>
              <a:t>جهت کشف سلسله بیماران بعدی) شروع علائم بالینی را بررسی نمود.</a:t>
            </a:r>
            <a:endParaRPr lang="en-US" dirty="0">
              <a:cs typeface="B Mitra" panose="00000400000000000000" pitchFamily="2" charset="-78"/>
            </a:endParaRPr>
          </a:p>
          <a:p>
            <a:pPr algn="just"/>
            <a:endParaRPr lang="en-US" dirty="0">
              <a:cs typeface="B Mitra" panose="00000400000000000000" pitchFamily="2" charset="-78"/>
            </a:endParaRPr>
          </a:p>
        </p:txBody>
      </p:sp>
    </p:spTree>
    <p:extLst>
      <p:ext uri="{BB962C8B-B14F-4D97-AF65-F5344CB8AC3E}">
        <p14:creationId xmlns:p14="http://schemas.microsoft.com/office/powerpoint/2010/main" val="154589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737360"/>
            <a:ext cx="10058400" cy="4131734"/>
          </a:xfrm>
        </p:spPr>
        <p:txBody>
          <a:bodyPr/>
          <a:lstStyle/>
          <a:p>
            <a:pPr algn="just" rtl="1">
              <a:lnSpc>
                <a:spcPct val="150000"/>
              </a:lnSpc>
            </a:pPr>
            <a:r>
              <a:rPr lang="fa-IR" b="1" dirty="0">
                <a:cs typeface="B Mitra" panose="00000400000000000000" pitchFamily="2" charset="-78"/>
              </a:rPr>
              <a:t>تریاژ عفونی</a:t>
            </a:r>
            <a:r>
              <a:rPr lang="fa-IR" dirty="0">
                <a:cs typeface="B Mitra" panose="00000400000000000000" pitchFamily="2" charset="-78"/>
              </a:rPr>
              <a:t> شامل ظن بالینی بالا و تشخیض اولیه به موقع، و قراردادن بیماران مشکوک در فضای امن جدا از سایر بیماران می باشد (</a:t>
            </a:r>
            <a:r>
              <a:rPr lang="en-US" dirty="0">
                <a:cs typeface="B Mitra" panose="00000400000000000000" pitchFamily="2" charset="-78"/>
              </a:rPr>
              <a:t>source control</a:t>
            </a:r>
            <a:r>
              <a:rPr lang="fa-IR" dirty="0">
                <a:cs typeface="B Mitra" panose="00000400000000000000" pitchFamily="2" charset="-78"/>
              </a:rPr>
              <a:t>) بخش مهمی از برخورد بالینی و جداسازی بیماران مشکوک به </a:t>
            </a:r>
            <a:r>
              <a:rPr lang="en-US" sz="1800" dirty="0" err="1">
                <a:latin typeface="Times New Roman" panose="02020603050405020304" pitchFamily="18" charset="0"/>
                <a:cs typeface="Times New Roman" panose="02020603050405020304" pitchFamily="18" charset="0"/>
              </a:rPr>
              <a:t>nCoV</a:t>
            </a:r>
            <a:r>
              <a:rPr lang="fa-IR" dirty="0">
                <a:cs typeface="B Mitra" panose="00000400000000000000" pitchFamily="2" charset="-78"/>
              </a:rPr>
              <a:t> می باشد. </a:t>
            </a:r>
            <a:endParaRPr lang="fa-IR" dirty="0" smtClean="0">
              <a:cs typeface="B Mitra" panose="00000400000000000000" pitchFamily="2" charset="-78"/>
            </a:endParaRPr>
          </a:p>
          <a:p>
            <a:pPr algn="just" rtl="1">
              <a:lnSpc>
                <a:spcPct val="150000"/>
              </a:lnSpc>
            </a:pPr>
            <a:r>
              <a:rPr lang="fa-IR" dirty="0">
                <a:cs typeface="B Mitra" panose="00000400000000000000" pitchFamily="2" charset="-78"/>
              </a:rPr>
              <a:t>برای تسهیل شناسایی به هنگام موارد مشکوک، مراکز درمانی باید به این موضوعات توجه نمایند:</a:t>
            </a:r>
            <a:endParaRPr lang="en-US" dirty="0">
              <a:cs typeface="B Mitra" panose="00000400000000000000" pitchFamily="2" charset="-78"/>
            </a:endParaRPr>
          </a:p>
          <a:p>
            <a:pPr lvl="0" algn="just" rtl="1">
              <a:lnSpc>
                <a:spcPct val="150000"/>
              </a:lnSpc>
            </a:pPr>
            <a:r>
              <a:rPr lang="fa-IR" dirty="0">
                <a:cs typeface="B Mitra" panose="00000400000000000000" pitchFamily="2" charset="-78"/>
              </a:rPr>
              <a:t>درخواست از کادر درمانی برای داشتن ظن بالینی بالا</a:t>
            </a:r>
            <a:endParaRPr lang="en-US" dirty="0">
              <a:cs typeface="B Mitra" panose="00000400000000000000" pitchFamily="2" charset="-78"/>
            </a:endParaRPr>
          </a:p>
          <a:p>
            <a:pPr lvl="0" algn="just" rtl="1">
              <a:lnSpc>
                <a:spcPct val="150000"/>
              </a:lnSpc>
            </a:pPr>
            <a:r>
              <a:rPr lang="fa-IR" dirty="0">
                <a:cs typeface="B Mitra" panose="00000400000000000000" pitchFamily="2" charset="-78"/>
              </a:rPr>
              <a:t>استفاده از پرسشنامه های غربالگری</a:t>
            </a:r>
            <a:endParaRPr lang="en-US" dirty="0">
              <a:cs typeface="B Mitra" panose="00000400000000000000" pitchFamily="2" charset="-78"/>
            </a:endParaRPr>
          </a:p>
          <a:p>
            <a:pPr lvl="0" algn="just" rtl="1">
              <a:lnSpc>
                <a:spcPct val="150000"/>
              </a:lnSpc>
            </a:pPr>
            <a:r>
              <a:rPr lang="fa-IR" dirty="0">
                <a:cs typeface="B Mitra" panose="00000400000000000000" pitchFamily="2" charset="-78"/>
              </a:rPr>
              <a:t>استفاده از پوستر ها و علائم هشدار دهنده برای بیماران دارای علامت، جهت استفاده از ماسک (ترویج بهداشت تنفسی) و رعایت موازین کنترل عفونت، و همچنین هدایت نمودن بیمار به سمت یادآوری سابقه سفر و تماس های خود به کادر درمانی</a:t>
            </a:r>
            <a:endParaRPr lang="en-US" dirty="0">
              <a:cs typeface="B Mitra" panose="00000400000000000000" pitchFamily="2" charset="-78"/>
            </a:endParaRPr>
          </a:p>
          <a:p>
            <a:pPr algn="just"/>
            <a:endParaRPr lang="en-US" dirty="0">
              <a:cs typeface="B Mitra" panose="00000400000000000000" pitchFamily="2" charset="-78"/>
            </a:endParaRPr>
          </a:p>
        </p:txBody>
      </p:sp>
    </p:spTree>
    <p:extLst>
      <p:ext uri="{BB962C8B-B14F-4D97-AF65-F5344CB8AC3E}">
        <p14:creationId xmlns:p14="http://schemas.microsoft.com/office/powerpoint/2010/main" val="254085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18124"/>
            <a:ext cx="10058400" cy="575546"/>
          </a:xfrm>
        </p:spPr>
        <p:txBody>
          <a:bodyPr>
            <a:normAutofit/>
          </a:bodyPr>
          <a:lstStyle/>
          <a:p>
            <a:pPr algn="r" rtl="1"/>
            <a:r>
              <a:rPr lang="fa-IR" sz="3100" dirty="0">
                <a:cs typeface="2  Titr" panose="00000700000000000000" pitchFamily="2" charset="-78"/>
              </a:rPr>
              <a:t>تریاژ</a:t>
            </a:r>
            <a:endParaRPr lang="en-US" sz="3100" dirty="0">
              <a:cs typeface="2  Titr" panose="00000700000000000000" pitchFamily="2" charset="-78"/>
            </a:endParaRPr>
          </a:p>
        </p:txBody>
      </p:sp>
      <p:sp>
        <p:nvSpPr>
          <p:cNvPr id="3" name="Content Placeholder 2"/>
          <p:cNvSpPr>
            <a:spLocks noGrp="1"/>
          </p:cNvSpPr>
          <p:nvPr>
            <p:ph idx="1"/>
          </p:nvPr>
        </p:nvSpPr>
        <p:spPr>
          <a:xfrm>
            <a:off x="731520" y="1828799"/>
            <a:ext cx="10424160" cy="4180114"/>
          </a:xfrm>
        </p:spPr>
        <p:txBody>
          <a:bodyPr>
            <a:normAutofit/>
          </a:bodyPr>
          <a:lstStyle/>
          <a:p>
            <a:pPr algn="r" rtl="1"/>
            <a:r>
              <a:rPr lang="fa-IR" sz="1800" dirty="0" smtClean="0">
                <a:solidFill>
                  <a:schemeClr val="tx1"/>
                </a:solidFill>
                <a:cs typeface="B Mitra" panose="00000400000000000000" pitchFamily="2" charset="-78"/>
              </a:rPr>
              <a:t>با </a:t>
            </a:r>
            <a:r>
              <a:rPr lang="fa-IR" sz="1800" dirty="0">
                <a:solidFill>
                  <a:schemeClr val="tx1"/>
                </a:solidFill>
                <a:cs typeface="B Mitra" panose="00000400000000000000" pitchFamily="2" charset="-78"/>
              </a:rPr>
              <a:t>توجه به اینکه اولین برخورد بیمار با اورژانس، واحد تریاژ بیمارستان می باشد ، لذا شناسایی سریع و جداسازی بیماران مشکوک </a:t>
            </a:r>
            <a:r>
              <a:rPr lang="en-US" sz="1800" dirty="0" smtClean="0">
                <a:solidFill>
                  <a:schemeClr val="tx1"/>
                </a:solidFill>
                <a:cs typeface="B Mitra" panose="00000400000000000000" pitchFamily="2" charset="-78"/>
              </a:rPr>
              <a:t>nCoV-2019</a:t>
            </a:r>
            <a:r>
              <a:rPr lang="fa-IR" sz="1800" dirty="0" smtClean="0">
                <a:solidFill>
                  <a:schemeClr val="tx1"/>
                </a:solidFill>
                <a:cs typeface="B Mitra" panose="00000400000000000000" pitchFamily="2" charset="-78"/>
              </a:rPr>
              <a:t> حائز </a:t>
            </a:r>
            <a:r>
              <a:rPr lang="fa-IR" sz="1800" dirty="0">
                <a:solidFill>
                  <a:schemeClr val="tx1"/>
                </a:solidFill>
                <a:cs typeface="B Mitra" panose="00000400000000000000" pitchFamily="2" charset="-78"/>
              </a:rPr>
              <a:t>اهمیت است. </a:t>
            </a:r>
          </a:p>
          <a:p>
            <a:pPr algn="r" rtl="1"/>
            <a:r>
              <a:rPr lang="fa-IR" sz="1800" dirty="0">
                <a:solidFill>
                  <a:schemeClr val="tx1"/>
                </a:solidFill>
                <a:cs typeface="B Mitra" panose="00000400000000000000" pitchFamily="2" charset="-78"/>
              </a:rPr>
              <a:t>برای انجام تریاژ عفونی سریع و ایمن، ضروری است به سه موضوع کلیدی ذیل پرداخته شود:</a:t>
            </a:r>
          </a:p>
          <a:p>
            <a:pPr marL="274638" indent="-274638" algn="r" rtl="1">
              <a:tabLst>
                <a:tab pos="274638" algn="l"/>
              </a:tabLst>
            </a:pPr>
            <a:r>
              <a:rPr lang="fa-IR" sz="1800" dirty="0">
                <a:solidFill>
                  <a:schemeClr val="tx1"/>
                </a:solidFill>
                <a:cs typeface="B Mitra" panose="00000400000000000000" pitchFamily="2" charset="-78"/>
              </a:rPr>
              <a:t>1.	احتیاطات استاندارد</a:t>
            </a:r>
          </a:p>
          <a:p>
            <a:pPr marL="274638" indent="-274638" algn="r" rtl="1">
              <a:tabLst>
                <a:tab pos="274638" algn="l"/>
              </a:tabLst>
            </a:pPr>
            <a:r>
              <a:rPr lang="fa-IR" sz="1800" dirty="0">
                <a:solidFill>
                  <a:schemeClr val="tx1"/>
                </a:solidFill>
                <a:cs typeface="B Mitra" panose="00000400000000000000" pitchFamily="2" charset="-78"/>
              </a:rPr>
              <a:t>2.	ارزیابی خطر بالینی</a:t>
            </a:r>
          </a:p>
          <a:p>
            <a:pPr marL="274638" indent="-274638" algn="r" rtl="1">
              <a:tabLst>
                <a:tab pos="274638" algn="l"/>
              </a:tabLst>
            </a:pPr>
            <a:r>
              <a:rPr lang="fa-IR" sz="1800" dirty="0">
                <a:solidFill>
                  <a:schemeClr val="tx1"/>
                </a:solidFill>
                <a:cs typeface="B Mitra" panose="00000400000000000000" pitchFamily="2" charset="-78"/>
              </a:rPr>
              <a:t>3.	اخذ شرح حال مرتبط با سفر به مناطق گرفتار همه </a:t>
            </a:r>
            <a:r>
              <a:rPr lang="fa-IR" sz="1800" dirty="0" smtClean="0">
                <a:solidFill>
                  <a:schemeClr val="tx1"/>
                </a:solidFill>
                <a:cs typeface="B Mitra" panose="00000400000000000000" pitchFamily="2" charset="-78"/>
              </a:rPr>
              <a:t>گیری (</a:t>
            </a:r>
            <a:r>
              <a:rPr lang="fa-IR" sz="1800" dirty="0">
                <a:solidFill>
                  <a:schemeClr val="tx1"/>
                </a:solidFill>
                <a:cs typeface="B Mitra" panose="00000400000000000000" pitchFamily="2" charset="-78"/>
              </a:rPr>
              <a:t>پرخطر)</a:t>
            </a:r>
          </a:p>
          <a:p>
            <a:pPr algn="r" rtl="1">
              <a:lnSpc>
                <a:spcPct val="150000"/>
              </a:lnSpc>
            </a:pPr>
            <a:r>
              <a:rPr lang="fa-IR" sz="1800" dirty="0">
                <a:solidFill>
                  <a:schemeClr val="tx1"/>
                </a:solidFill>
                <a:cs typeface="B Mitra" panose="00000400000000000000" pitchFamily="2" charset="-78"/>
              </a:rPr>
              <a:t>پرستار تریاژ ضمن رویکرد سندرومیک در ارزیابی خطر بیمار، موارد مشکوک را به واحدهای اختصاصی انتظار، معاینه یا ایزوله ارجاع نماید. علامت گذاری و نشان دار کردن مسیر انتقال بیماران مشکوک از واحد تریاژ </a:t>
            </a:r>
            <a:r>
              <a:rPr lang="fa-IR" sz="1800" dirty="0" smtClean="0">
                <a:solidFill>
                  <a:schemeClr val="tx1"/>
                </a:solidFill>
                <a:cs typeface="B Mitra" panose="00000400000000000000" pitchFamily="2" charset="-78"/>
              </a:rPr>
              <a:t>به </a:t>
            </a:r>
            <a:r>
              <a:rPr lang="fa-IR" sz="1800" dirty="0">
                <a:solidFill>
                  <a:schemeClr val="tx1"/>
                </a:solidFill>
                <a:cs typeface="B Mitra" panose="00000400000000000000" pitchFamily="2" charset="-78"/>
              </a:rPr>
              <a:t>اتاق ایزوله ترجیحاً با رنگ خاکستری صورت گیرد.</a:t>
            </a:r>
          </a:p>
          <a:p>
            <a:pPr algn="r" rtl="1"/>
            <a:endParaRPr lang="en-US" sz="1600" dirty="0"/>
          </a:p>
        </p:txBody>
      </p:sp>
      <p:pic>
        <p:nvPicPr>
          <p:cNvPr id="20" name="Picture 19"/>
          <p:cNvPicPr>
            <a:picLocks noChangeAspect="1"/>
          </p:cNvPicPr>
          <p:nvPr/>
        </p:nvPicPr>
        <p:blipFill>
          <a:blip r:embed="rId2"/>
          <a:stretch>
            <a:fillRect/>
          </a:stretch>
        </p:blipFill>
        <p:spPr>
          <a:xfrm>
            <a:off x="4410892" y="5160372"/>
            <a:ext cx="3962400" cy="495300"/>
          </a:xfrm>
          <a:prstGeom prst="rect">
            <a:avLst/>
          </a:prstGeom>
        </p:spPr>
      </p:pic>
    </p:spTree>
    <p:extLst>
      <p:ext uri="{BB962C8B-B14F-4D97-AF65-F5344CB8AC3E}">
        <p14:creationId xmlns:p14="http://schemas.microsoft.com/office/powerpoint/2010/main" val="287269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24186"/>
          </a:xfrm>
        </p:spPr>
        <p:txBody>
          <a:bodyPr>
            <a:normAutofit/>
          </a:bodyPr>
          <a:lstStyle/>
          <a:p>
            <a:pPr algn="r" rtl="1"/>
            <a:r>
              <a:rPr lang="ar-SA" sz="2800" dirty="0">
                <a:cs typeface="2  Titr" panose="00000700000000000000" pitchFamily="2" charset="-78"/>
              </a:rPr>
              <a:t>انتظار</a:t>
            </a:r>
            <a:endParaRPr lang="en-US" sz="2800" dirty="0">
              <a:cs typeface="2  Titr" panose="00000700000000000000" pitchFamily="2" charset="-78"/>
            </a:endParaRPr>
          </a:p>
        </p:txBody>
      </p:sp>
      <p:sp>
        <p:nvSpPr>
          <p:cNvPr id="3" name="Content Placeholder 2"/>
          <p:cNvSpPr>
            <a:spLocks noGrp="1"/>
          </p:cNvSpPr>
          <p:nvPr>
            <p:ph idx="1"/>
          </p:nvPr>
        </p:nvSpPr>
        <p:spPr/>
        <p:txBody>
          <a:bodyPr/>
          <a:lstStyle/>
          <a:p>
            <a:pPr algn="just" rtl="1">
              <a:buFont typeface="Arial" panose="020B0604020202020204" pitchFamily="34" charset="0"/>
              <a:buChar char="•"/>
            </a:pPr>
            <a:r>
              <a:rPr lang="fa-IR" dirty="0">
                <a:cs typeface="B Mitra" panose="00000400000000000000" pitchFamily="2" charset="-78"/>
              </a:rPr>
              <a:t>فضای پس از تریاژ (</a:t>
            </a:r>
            <a:r>
              <a:rPr lang="en-US" dirty="0">
                <a:cs typeface="B Mitra" panose="00000400000000000000" pitchFamily="2" charset="-78"/>
              </a:rPr>
              <a:t>Waiting Area</a:t>
            </a:r>
            <a:r>
              <a:rPr lang="fa-IR" dirty="0" smtClean="0">
                <a:cs typeface="B Mitra" panose="00000400000000000000" pitchFamily="2" charset="-78"/>
              </a:rPr>
              <a:t>) شامل </a:t>
            </a:r>
            <a:r>
              <a:rPr lang="fa-IR" dirty="0">
                <a:cs typeface="B Mitra" panose="00000400000000000000" pitchFamily="2" charset="-78"/>
              </a:rPr>
              <a:t>فضای انتظار قبل از اتاق معاینه  است که قسمتی از آن به بیماران با علائم تنفسی اختصاص می یابد (با فاصله 1 تا 2 متر از سایر مراجعین). </a:t>
            </a:r>
            <a:endParaRPr lang="fa-IR" dirty="0" smtClean="0">
              <a:cs typeface="B Mitra" panose="00000400000000000000" pitchFamily="2" charset="-78"/>
            </a:endParaRPr>
          </a:p>
          <a:p>
            <a:pPr marL="0" indent="0" algn="just" rtl="1">
              <a:buNone/>
            </a:pPr>
            <a:endParaRPr lang="en-US" dirty="0">
              <a:cs typeface="B Mitra" panose="00000400000000000000" pitchFamily="2" charset="-78"/>
            </a:endParaRPr>
          </a:p>
          <a:p>
            <a:pPr algn="just" rtl="1" fontAlgn="base">
              <a:buFont typeface="Arial" panose="020B0604020202020204" pitchFamily="34" charset="0"/>
              <a:buChar char="•"/>
            </a:pPr>
            <a:r>
              <a:rPr lang="fa-IR" dirty="0">
                <a:cs typeface="B Mitra" panose="00000400000000000000" pitchFamily="2" charset="-78"/>
              </a:rPr>
              <a:t>برای جلوگیری از انتشار ترشحات (</a:t>
            </a:r>
            <a:r>
              <a:rPr lang="en-US" dirty="0">
                <a:cs typeface="B Mitra" panose="00000400000000000000" pitchFamily="2" charset="-78"/>
              </a:rPr>
              <a:t>Drop let</a:t>
            </a:r>
            <a:r>
              <a:rPr lang="fa-IR" dirty="0">
                <a:cs typeface="B Mitra" panose="00000400000000000000" pitchFamily="2" charset="-78"/>
              </a:rPr>
              <a:t>) یک ماسک ساده طبی در اختیار بیماران با علایم تنفسی در </a:t>
            </a:r>
            <a:r>
              <a:rPr lang="fa-IR" dirty="0">
                <a:solidFill>
                  <a:schemeClr val="accent2"/>
                </a:solidFill>
                <a:cs typeface="B Mitra" panose="00000400000000000000" pitchFamily="2" charset="-78"/>
              </a:rPr>
              <a:t>واحد تریاژ </a:t>
            </a:r>
            <a:r>
              <a:rPr lang="fa-IR" dirty="0">
                <a:cs typeface="B Mitra" panose="00000400000000000000" pitchFamily="2" charset="-78"/>
              </a:rPr>
              <a:t>قرار میگیرد. </a:t>
            </a:r>
            <a:endParaRPr lang="fa-IR" dirty="0" smtClean="0">
              <a:cs typeface="B Mitra" panose="00000400000000000000" pitchFamily="2" charset="-78"/>
            </a:endParaRPr>
          </a:p>
          <a:p>
            <a:pPr marL="0" indent="0" algn="just" rtl="1" fontAlgn="base">
              <a:buNone/>
            </a:pPr>
            <a:endParaRPr lang="en-US" dirty="0">
              <a:cs typeface="B Mitra" panose="00000400000000000000" pitchFamily="2" charset="-78"/>
            </a:endParaRPr>
          </a:p>
          <a:p>
            <a:pPr algn="just" rtl="1">
              <a:buFont typeface="Arial" panose="020B0604020202020204" pitchFamily="34" charset="0"/>
              <a:buChar char="•"/>
            </a:pPr>
            <a:r>
              <a:rPr lang="fa-IR" dirty="0">
                <a:cs typeface="B Mitra" panose="00000400000000000000" pitchFamily="2" charset="-78"/>
              </a:rPr>
              <a:t>ترجیح آن است که اتاق انتظار بیماران تنفسی مجزا با دسترسی آسان به پزشک اورژانس باشد . اتاق انتظار باید واجد تهویه مناسب با حداقل 12بار در ساعت یا دارای تهویه طبیعی باشد</a:t>
            </a:r>
            <a:r>
              <a:rPr lang="fa-IR" dirty="0"/>
              <a:t>.</a:t>
            </a:r>
            <a:endParaRPr lang="en-US" dirty="0"/>
          </a:p>
        </p:txBody>
      </p:sp>
    </p:spTree>
    <p:extLst>
      <p:ext uri="{BB962C8B-B14F-4D97-AF65-F5344CB8AC3E}">
        <p14:creationId xmlns:p14="http://schemas.microsoft.com/office/powerpoint/2010/main" val="420228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59857"/>
          </a:xfrm>
          <a:prstGeom prst="rect">
            <a:avLst/>
          </a:prstGeom>
        </p:spPr>
      </p:pic>
    </p:spTree>
    <p:extLst>
      <p:ext uri="{BB962C8B-B14F-4D97-AF65-F5344CB8AC3E}">
        <p14:creationId xmlns:p14="http://schemas.microsoft.com/office/powerpoint/2010/main" val="346102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18913"/>
          </a:xfrm>
          <a:prstGeom prst="rect">
            <a:avLst/>
          </a:prstGeom>
        </p:spPr>
      </p:pic>
    </p:spTree>
    <p:extLst>
      <p:ext uri="{BB962C8B-B14F-4D97-AF65-F5344CB8AC3E}">
        <p14:creationId xmlns:p14="http://schemas.microsoft.com/office/powerpoint/2010/main" val="2211247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59857"/>
          </a:xfrm>
          <a:prstGeom prst="rect">
            <a:avLst/>
          </a:prstGeom>
        </p:spPr>
      </p:pic>
    </p:spTree>
    <p:extLst>
      <p:ext uri="{BB962C8B-B14F-4D97-AF65-F5344CB8AC3E}">
        <p14:creationId xmlns:p14="http://schemas.microsoft.com/office/powerpoint/2010/main" val="3293235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5" y="927463"/>
            <a:ext cx="10058400" cy="600891"/>
          </a:xfrm>
        </p:spPr>
        <p:txBody>
          <a:bodyPr/>
          <a:lstStyle/>
          <a:p>
            <a:pPr algn="r" rtl="1"/>
            <a:r>
              <a:rPr lang="ar-SA" sz="2800" dirty="0" smtClean="0">
                <a:cs typeface="2  Titr" panose="00000700000000000000" pitchFamily="2" charset="-78"/>
              </a:rPr>
              <a:t>معاینه</a:t>
            </a:r>
            <a:endParaRPr lang="en-US" dirty="0"/>
          </a:p>
        </p:txBody>
      </p:sp>
      <p:sp>
        <p:nvSpPr>
          <p:cNvPr id="3" name="Content Placeholder 2"/>
          <p:cNvSpPr>
            <a:spLocks noGrp="1"/>
          </p:cNvSpPr>
          <p:nvPr>
            <p:ph idx="1"/>
          </p:nvPr>
        </p:nvSpPr>
        <p:spPr/>
        <p:txBody>
          <a:bodyPr>
            <a:normAutofit/>
          </a:bodyPr>
          <a:lstStyle/>
          <a:p>
            <a:pPr algn="just" rtl="1">
              <a:lnSpc>
                <a:spcPct val="150000"/>
              </a:lnSpc>
            </a:pPr>
            <a:r>
              <a:rPr lang="fa-IR" dirty="0">
                <a:cs typeface="B Mitra" panose="00000400000000000000" pitchFamily="2" charset="-78"/>
              </a:rPr>
              <a:t>در بیمارستان هایی که اورژانسهای آنها واجد 2 اتاق معاینه هستند بر حسب نیاز یک اتاق به ویزیت بیماران با علایم تنفسی اختصاص یابد. لذا ارزیابی پزشکی بیماران در اتاق معاینه اختصاصی بیماران تنفسی و یا اتاق ایزوله اورژانس صورت می گیرد</a:t>
            </a:r>
            <a:r>
              <a:rPr lang="fa-IR" dirty="0" smtClean="0">
                <a:cs typeface="B Mitra" panose="00000400000000000000" pitchFamily="2" charset="-78"/>
              </a:rPr>
              <a:t>.</a:t>
            </a:r>
            <a:endParaRPr lang="en-US" dirty="0" smtClean="0">
              <a:cs typeface="B Mitra" panose="00000400000000000000" pitchFamily="2" charset="-78"/>
            </a:endParaRPr>
          </a:p>
          <a:p>
            <a:pPr algn="just" rtl="1">
              <a:lnSpc>
                <a:spcPct val="150000"/>
              </a:lnSpc>
            </a:pPr>
            <a:r>
              <a:rPr lang="fa-IR" dirty="0" smtClean="0">
                <a:cs typeface="B Mitra" panose="00000400000000000000" pitchFamily="2" charset="-78"/>
              </a:rPr>
              <a:t> </a:t>
            </a:r>
            <a:r>
              <a:rPr lang="fa-IR" dirty="0">
                <a:cs typeface="B Mitra" panose="00000400000000000000" pitchFamily="2" charset="-78"/>
              </a:rPr>
              <a:t>اتاق ایزوله اورژانس بصورت موقت و صرفا جهت معاینه پزشکی بیماران مشکوک استفاده می گردد لذا لازم است که فضای ایزوله در بیمارستان جانمایی و فعال گردد</a:t>
            </a:r>
            <a:endParaRPr lang="en-US" dirty="0">
              <a:cs typeface="B Mitra" panose="00000400000000000000" pitchFamily="2" charset="-78"/>
            </a:endParaRPr>
          </a:p>
        </p:txBody>
      </p:sp>
    </p:spTree>
    <p:extLst>
      <p:ext uri="{BB962C8B-B14F-4D97-AF65-F5344CB8AC3E}">
        <p14:creationId xmlns:p14="http://schemas.microsoft.com/office/powerpoint/2010/main" val="233726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dirty="0">
                <a:latin typeface="Times New Roman" panose="02020603050405020304" pitchFamily="18" charset="0"/>
                <a:cs typeface="Times New Roman" panose="02020603050405020304" pitchFamily="18" charset="0"/>
              </a:rPr>
              <a:t>What is triage?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5900" y="1845734"/>
            <a:ext cx="11823700" cy="4023360"/>
          </a:xfrm>
        </p:spPr>
        <p:txBody>
          <a:bodyPr>
            <a:normAutofit lnSpcReduction="10000"/>
          </a:bodyPr>
          <a:lstStyle/>
          <a:p>
            <a:pPr algn="l" rtl="0">
              <a:lnSpc>
                <a:spcPct val="150000"/>
              </a:lnSpc>
            </a:pPr>
            <a:r>
              <a:rPr lang="en-GB" sz="3200" i="1" dirty="0" smtClean="0">
                <a:solidFill>
                  <a:srgbClr val="7030A0"/>
                </a:solidFill>
                <a:latin typeface="Times New Roman" panose="02020603050405020304" pitchFamily="18" charset="0"/>
                <a:cs typeface="Times New Roman" panose="02020603050405020304" pitchFamily="18" charset="0"/>
              </a:rPr>
              <a:t> </a:t>
            </a:r>
            <a:r>
              <a:rPr lang="en-GB" sz="3200" i="1" dirty="0">
                <a:solidFill>
                  <a:srgbClr val="7030A0"/>
                </a:solidFill>
                <a:latin typeface="Times New Roman" panose="02020603050405020304" pitchFamily="18" charset="0"/>
                <a:cs typeface="Times New Roman" panose="02020603050405020304" pitchFamily="18" charset="0"/>
              </a:rPr>
              <a:t>the process of using acuity to prioritise </a:t>
            </a:r>
            <a:r>
              <a:rPr lang="en-GB" sz="3200" i="1" dirty="0" smtClean="0">
                <a:solidFill>
                  <a:srgbClr val="7030A0"/>
                </a:solidFill>
                <a:latin typeface="Times New Roman" panose="02020603050405020304" pitchFamily="18" charset="0"/>
                <a:cs typeface="Times New Roman" panose="02020603050405020304" pitchFamily="18" charset="0"/>
              </a:rPr>
              <a:t>treatment.</a:t>
            </a:r>
            <a:endParaRPr lang="en-US" sz="3200" i="1" dirty="0">
              <a:solidFill>
                <a:srgbClr val="7030A0"/>
              </a:solidFill>
              <a:latin typeface="Times New Roman" panose="02020603050405020304" pitchFamily="18" charset="0"/>
              <a:cs typeface="Times New Roman" panose="02020603050405020304" pitchFamily="18" charset="0"/>
            </a:endParaRPr>
          </a:p>
          <a:p>
            <a:pPr algn="l" rtl="0">
              <a:lnSpc>
                <a:spcPct val="150000"/>
              </a:lnSpc>
            </a:pPr>
            <a:r>
              <a:rPr lang="en-GB" sz="3200" i="1" dirty="0">
                <a:solidFill>
                  <a:srgbClr val="7030A0"/>
                </a:solidFill>
                <a:latin typeface="Times New Roman" panose="02020603050405020304" pitchFamily="18" charset="0"/>
                <a:cs typeface="Times New Roman" panose="02020603050405020304" pitchFamily="18" charset="0"/>
              </a:rPr>
              <a:t>Triage systematically determines the urgency of need for medical care and matches patients to needed </a:t>
            </a:r>
            <a:r>
              <a:rPr lang="en-GB" sz="3200" i="1" dirty="0" smtClean="0">
                <a:solidFill>
                  <a:srgbClr val="7030A0"/>
                </a:solidFill>
                <a:latin typeface="Times New Roman" panose="02020603050405020304" pitchFamily="18" charset="0"/>
                <a:cs typeface="Times New Roman" panose="02020603050405020304" pitchFamily="18" charset="0"/>
              </a:rPr>
              <a:t>treatments.</a:t>
            </a:r>
            <a:endParaRPr lang="en-US" sz="3200" i="1"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GB" sz="3200" i="1" dirty="0">
                <a:solidFill>
                  <a:srgbClr val="7030A0"/>
                </a:solidFill>
                <a:latin typeface="Times New Roman" panose="02020603050405020304" pitchFamily="18" charset="0"/>
                <a:cs typeface="Times New Roman" panose="02020603050405020304" pitchFamily="18" charset="0"/>
              </a:rPr>
              <a:t>It is not a place but rather, a dynamic </a:t>
            </a:r>
            <a:r>
              <a:rPr lang="en-GB" sz="3200" i="1" dirty="0" smtClean="0">
                <a:solidFill>
                  <a:srgbClr val="7030A0"/>
                </a:solidFill>
                <a:latin typeface="Times New Roman" panose="02020603050405020304" pitchFamily="18" charset="0"/>
                <a:cs typeface="Times New Roman" panose="02020603050405020304" pitchFamily="18" charset="0"/>
              </a:rPr>
              <a:t>process.</a:t>
            </a:r>
          </a:p>
          <a:p>
            <a:pPr>
              <a:lnSpc>
                <a:spcPct val="150000"/>
              </a:lnSpc>
            </a:pPr>
            <a:r>
              <a:rPr lang="en-GB" sz="2800" i="1" dirty="0" smtClean="0">
                <a:solidFill>
                  <a:srgbClr val="7030A0"/>
                </a:solidFill>
                <a:latin typeface="Times New Roman" panose="02020603050405020304" pitchFamily="18" charset="0"/>
                <a:cs typeface="Times New Roman" panose="02020603050405020304" pitchFamily="18" charset="0"/>
              </a:rPr>
              <a:t>Though</a:t>
            </a:r>
            <a:r>
              <a:rPr lang="en-GB" sz="2800" i="1" dirty="0">
                <a:solidFill>
                  <a:srgbClr val="7030A0"/>
                </a:solidFill>
                <a:latin typeface="Times New Roman" panose="02020603050405020304" pitchFamily="18" charset="0"/>
                <a:cs typeface="Times New Roman" panose="02020603050405020304" pitchFamily="18" charset="0"/>
              </a:rPr>
              <a:t>, a dedicated area is needed to conduct these </a:t>
            </a:r>
            <a:r>
              <a:rPr lang="en-GB" sz="2800" i="1" dirty="0" smtClean="0">
                <a:solidFill>
                  <a:srgbClr val="7030A0"/>
                </a:solidFill>
                <a:latin typeface="Times New Roman" panose="02020603050405020304" pitchFamily="18" charset="0"/>
                <a:cs typeface="Times New Roman" panose="02020603050405020304" pitchFamily="18" charset="0"/>
              </a:rPr>
              <a:t>evaluations</a:t>
            </a:r>
            <a:endParaRPr lang="en-US" sz="2800" i="1" dirty="0">
              <a:solidFill>
                <a:srgbClr val="7030A0"/>
              </a:solidFill>
              <a:latin typeface="Times New Roman" panose="02020603050405020304" pitchFamily="18" charset="0"/>
              <a:cs typeface="Times New Roman" panose="02020603050405020304" pitchFamily="18" charset="0"/>
            </a:endParaRPr>
          </a:p>
          <a:p>
            <a:pPr>
              <a:lnSpc>
                <a:spcPct val="15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06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345474"/>
            <a:ext cx="10058400" cy="757646"/>
          </a:xfrm>
        </p:spPr>
        <p:txBody>
          <a:bodyPr>
            <a:normAutofit fontScale="90000"/>
          </a:bodyPr>
          <a:lstStyle/>
          <a:p>
            <a:pPr algn="r" rtl="1"/>
            <a:r>
              <a:rPr lang="ar-SA" sz="3100" dirty="0">
                <a:cs typeface="2  Titr" panose="00000700000000000000" pitchFamily="2" charset="-78"/>
              </a:rPr>
              <a:t>مشاوره پزشکی</a:t>
            </a:r>
            <a:r>
              <a:rPr lang="en-US" sz="4400" dirty="0">
                <a:latin typeface="Calibri" panose="020F0502020204030204" pitchFamily="34" charset="0"/>
                <a:ea typeface="Calibri" panose="020F0502020204030204" pitchFamily="34" charset="0"/>
                <a:cs typeface="Times New Roman" panose="02020603050405020304" pitchFamily="18" charset="0"/>
              </a:rPr>
              <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822960" y="1972492"/>
            <a:ext cx="10424160" cy="3931919"/>
          </a:xfrm>
        </p:spPr>
        <p:txBody>
          <a:bodyPr>
            <a:normAutofit/>
          </a:bodyPr>
          <a:lstStyle/>
          <a:p>
            <a:pPr marL="137160" algn="just" rtl="1">
              <a:lnSpc>
                <a:spcPct val="150000"/>
              </a:lnSpc>
              <a:spcAft>
                <a:spcPts val="0"/>
              </a:spcAft>
            </a:pPr>
            <a:r>
              <a:rPr lang="fa-IR" dirty="0">
                <a:cs typeface="B Mitra" panose="00000400000000000000" pitchFamily="2" charset="-78"/>
              </a:rPr>
              <a:t>در راستای مدیریت منابع و رعایت دقیق اندیکاسیون های بستری، توصیه می شود در صورت شک بالینی، درخواست </a:t>
            </a:r>
            <a:r>
              <a:rPr lang="fa-IR" dirty="0" smtClean="0">
                <a:cs typeface="B Mitra" panose="00000400000000000000" pitchFamily="2" charset="-78"/>
              </a:rPr>
              <a:t>مشاوره </a:t>
            </a:r>
            <a:r>
              <a:rPr lang="fa-IR" dirty="0">
                <a:cs typeface="B Mitra" panose="00000400000000000000" pitchFamily="2" charset="-78"/>
              </a:rPr>
              <a:t>اورژانسی جهت ویزیت متخصص عفونی و در صورت عدم دسترسی به متخصص عفونی، توسط متخصص داخلی، حداکثر تا 30 دقیقه پس از درخواست انجام گردد. </a:t>
            </a:r>
            <a:endParaRPr lang="fa-IR" dirty="0" smtClean="0">
              <a:cs typeface="B Mitra" panose="00000400000000000000" pitchFamily="2" charset="-78"/>
            </a:endParaRPr>
          </a:p>
          <a:p>
            <a:pPr marL="137160" algn="just" rtl="1">
              <a:lnSpc>
                <a:spcPct val="150000"/>
              </a:lnSpc>
              <a:spcAft>
                <a:spcPts val="0"/>
              </a:spcAft>
            </a:pPr>
            <a:r>
              <a:rPr lang="fa-IR" dirty="0" smtClean="0">
                <a:cs typeface="B Mitra" panose="00000400000000000000" pitchFamily="2" charset="-78"/>
              </a:rPr>
              <a:t>بیماران </a:t>
            </a:r>
            <a:r>
              <a:rPr lang="fa-IR" dirty="0">
                <a:cs typeface="B Mitra" panose="00000400000000000000" pitchFamily="2" charset="-78"/>
              </a:rPr>
              <a:t>مشکوک براساس تشخیص پزشک مقیم اورژانس و یا مشاور مربوطه به اتاق های ایزوله یا تک تختخواب بخش های بستری بیمارستان منتقل گردند. </a:t>
            </a:r>
            <a:endParaRPr lang="en-US" dirty="0">
              <a:cs typeface="B Mitra" panose="00000400000000000000" pitchFamily="2" charset="-78"/>
            </a:endParaRPr>
          </a:p>
          <a:p>
            <a:pPr marL="137160" algn="just" rtl="1">
              <a:lnSpc>
                <a:spcPct val="150000"/>
              </a:lnSpc>
              <a:spcAft>
                <a:spcPts val="0"/>
              </a:spcAft>
            </a:pPr>
            <a:r>
              <a:rPr lang="fa-IR" dirty="0">
                <a:cs typeface="B Mitra" panose="00000400000000000000" pitchFamily="2" charset="-78"/>
              </a:rPr>
              <a:t>توصیه می شود که دانشگاهها تمهیدات حضور متخصص مقیم عفونی را در مدت اعلام زمان آماده باش، در ساعات مراجعه حداکثری </a:t>
            </a:r>
            <a:r>
              <a:rPr lang="fa-IR" dirty="0" smtClean="0">
                <a:cs typeface="B Mitra" panose="00000400000000000000" pitchFamily="2" charset="-78"/>
              </a:rPr>
              <a:t>بیماران </a:t>
            </a:r>
            <a:r>
              <a:rPr lang="fa-IR" dirty="0">
                <a:cs typeface="B Mitra" panose="00000400000000000000" pitchFamily="2" charset="-78"/>
              </a:rPr>
              <a:t>به بیمارستانهای ریفرال و واجد بخش های بستری مربوطه فراهم نمایند. </a:t>
            </a:r>
            <a:endParaRPr lang="en-US" dirty="0">
              <a:cs typeface="B Mitra" panose="00000400000000000000" pitchFamily="2" charset="-78"/>
            </a:endParaRPr>
          </a:p>
          <a:p>
            <a:pPr>
              <a:lnSpc>
                <a:spcPct val="150000"/>
              </a:lnSpc>
            </a:pPr>
            <a:endParaRPr lang="en-US" dirty="0"/>
          </a:p>
        </p:txBody>
      </p:sp>
    </p:spTree>
    <p:extLst>
      <p:ext uri="{BB962C8B-B14F-4D97-AF65-F5344CB8AC3E}">
        <p14:creationId xmlns:p14="http://schemas.microsoft.com/office/powerpoint/2010/main" val="4018531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574765"/>
            <a:ext cx="10058400" cy="1005840"/>
          </a:xfrm>
        </p:spPr>
        <p:txBody>
          <a:bodyPr>
            <a:normAutofit/>
          </a:bodyPr>
          <a:lstStyle/>
          <a:p>
            <a:pPr algn="r" rtl="1"/>
            <a:r>
              <a:rPr lang="ar-SA" sz="2800" dirty="0">
                <a:cs typeface="2  Titr" panose="00000700000000000000" pitchFamily="2" charset="-78"/>
              </a:rPr>
              <a:t>احیا قلبی-ریوی بیماران مشکوک به </a:t>
            </a:r>
            <a:r>
              <a:rPr lang="en-US" sz="2800" b="1" dirty="0" err="1">
                <a:latin typeface="Times New Roman" panose="02020603050405020304" pitchFamily="18" charset="0"/>
                <a:cs typeface="Times New Roman" panose="02020603050405020304" pitchFamily="18" charset="0"/>
              </a:rPr>
              <a:t>nCoV</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2155371"/>
            <a:ext cx="10058400" cy="3413277"/>
          </a:xfrm>
        </p:spPr>
        <p:txBody>
          <a:bodyPr>
            <a:normAutofit fontScale="92500" lnSpcReduction="20000"/>
          </a:bodyPr>
          <a:lstStyle/>
          <a:p>
            <a:pPr marL="137160" algn="just" rtl="1">
              <a:lnSpc>
                <a:spcPct val="150000"/>
              </a:lnSpc>
              <a:spcAft>
                <a:spcPts val="0"/>
              </a:spcAft>
            </a:pPr>
            <a:r>
              <a:rPr lang="fa-IR" sz="2200" dirty="0">
                <a:cs typeface="B Mitra" panose="00000400000000000000" pitchFamily="2" charset="-78"/>
              </a:rPr>
              <a:t>برای بیماران مشکوک به </a:t>
            </a:r>
            <a:r>
              <a:rPr lang="en-US" sz="2200" dirty="0">
                <a:cs typeface="B Mitra" panose="00000400000000000000" pitchFamily="2" charset="-78"/>
              </a:rPr>
              <a:t>2019-nCoV</a:t>
            </a:r>
            <a:r>
              <a:rPr lang="fa-IR" sz="2200" dirty="0">
                <a:cs typeface="B Mitra" panose="00000400000000000000" pitchFamily="2" charset="-78"/>
              </a:rPr>
              <a:t> بدحال، که سطح </a:t>
            </a:r>
            <a:r>
              <a:rPr lang="en-US" sz="2200" dirty="0">
                <a:cs typeface="B Mitra" panose="00000400000000000000" pitchFamily="2" charset="-78"/>
              </a:rPr>
              <a:t>I ,II</a:t>
            </a:r>
            <a:r>
              <a:rPr lang="fa-IR" sz="2200" dirty="0">
                <a:cs typeface="B Mitra" panose="00000400000000000000" pitchFamily="2" charset="-78"/>
              </a:rPr>
              <a:t> تریاژ باشند طبق روند تریاژ </a:t>
            </a:r>
            <a:r>
              <a:rPr lang="en-US" sz="2200" dirty="0">
                <a:cs typeface="B Mitra" panose="00000400000000000000" pitchFamily="2" charset="-78"/>
              </a:rPr>
              <a:t>ESI</a:t>
            </a:r>
            <a:r>
              <a:rPr lang="fa-IR" sz="2200" dirty="0">
                <a:cs typeface="B Mitra" panose="00000400000000000000" pitchFamily="2" charset="-78"/>
              </a:rPr>
              <a:t>، بلافاصله توسط پزشک مقیم اورژانس و در اتاق ایزوله تحت اقدامات حیات بخش قرار می گیرند</a:t>
            </a:r>
            <a:r>
              <a:rPr lang="en-US" sz="2200" dirty="0">
                <a:cs typeface="B Mitra" panose="00000400000000000000" pitchFamily="2" charset="-78"/>
              </a:rPr>
              <a:t>.</a:t>
            </a:r>
            <a:endParaRPr lang="fa-IR" sz="2200" dirty="0">
              <a:cs typeface="B Mitra" panose="00000400000000000000" pitchFamily="2" charset="-78"/>
            </a:endParaRPr>
          </a:p>
          <a:p>
            <a:pPr marL="137160" algn="just" rtl="1">
              <a:lnSpc>
                <a:spcPct val="150000"/>
              </a:lnSpc>
              <a:spcAft>
                <a:spcPts val="0"/>
              </a:spcAft>
            </a:pPr>
            <a:r>
              <a:rPr lang="fa-IR" sz="2200" dirty="0">
                <a:cs typeface="B Mitra" panose="00000400000000000000" pitchFamily="2" charset="-78"/>
              </a:rPr>
              <a:t>لازم است در اتاق ایزوله دسترسی به تجهیزات احیا قلبی_ریوی (کیف احیا) فراهم گردد. </a:t>
            </a:r>
          </a:p>
          <a:p>
            <a:pPr marL="137160" algn="just" rtl="1">
              <a:lnSpc>
                <a:spcPct val="150000"/>
              </a:lnSpc>
              <a:spcAft>
                <a:spcPts val="0"/>
              </a:spcAft>
            </a:pPr>
            <a:r>
              <a:rPr lang="fa-IR" sz="2200" dirty="0">
                <a:cs typeface="B Mitra" panose="00000400000000000000" pitchFamily="2" charset="-78"/>
              </a:rPr>
              <a:t>همه اقدامات مربوط به احیا قلبی_ریوی بیماران مشکوک به </a:t>
            </a:r>
            <a:r>
              <a:rPr lang="en-US" sz="2200" dirty="0">
                <a:cs typeface="B Mitra" panose="00000400000000000000" pitchFamily="2" charset="-78"/>
              </a:rPr>
              <a:t>2019-nCoV </a:t>
            </a:r>
            <a:r>
              <a:rPr lang="fa-IR" sz="2200" dirty="0">
                <a:cs typeface="B Mitra" panose="00000400000000000000" pitchFamily="2" charset="-78"/>
              </a:rPr>
              <a:t> در اتاق ایزوله و با رعایت احتیاطات هوابرد(</a:t>
            </a:r>
            <a:r>
              <a:rPr lang="en-US" sz="2200" dirty="0">
                <a:cs typeface="B Mitra" panose="00000400000000000000" pitchFamily="2" charset="-78"/>
              </a:rPr>
              <a:t>Air borne</a:t>
            </a:r>
            <a:r>
              <a:rPr lang="fa-IR" sz="2200" dirty="0">
                <a:cs typeface="B Mitra" panose="00000400000000000000" pitchFamily="2" charset="-78"/>
              </a:rPr>
              <a:t>) انجام می گیرد. </a:t>
            </a:r>
          </a:p>
          <a:p>
            <a:pPr marL="137160" algn="just" rtl="1">
              <a:lnSpc>
                <a:spcPct val="150000"/>
              </a:lnSpc>
              <a:spcAft>
                <a:spcPts val="0"/>
              </a:spcAft>
            </a:pPr>
            <a:r>
              <a:rPr lang="fa-IR" sz="2200" dirty="0">
                <a:cs typeface="B Mitra" panose="00000400000000000000" pitchFamily="2" charset="-78"/>
              </a:rPr>
              <a:t>اقدامات احیا، شامل انتوباسیون و ماساژ قلبی در خصوص بیماران مشکوک به کورونا ویروس، در اتاق ایزوله و حسب شرایط در اتاق احیاء صورت می گیرد و لازم است پرسنل درمانی حاضر در این عملیات از احتیاطات هوابرد تبعیت نمایند. </a:t>
            </a:r>
            <a:endParaRPr lang="en-US" sz="2200" dirty="0">
              <a:cs typeface="B Mitra" panose="00000400000000000000" pitchFamily="2" charset="-78"/>
            </a:endParaRPr>
          </a:p>
          <a:p>
            <a:pPr>
              <a:lnSpc>
                <a:spcPct val="150000"/>
              </a:lnSpc>
            </a:pPr>
            <a:endParaRPr lang="en-US" dirty="0"/>
          </a:p>
        </p:txBody>
      </p:sp>
    </p:spTree>
    <p:extLst>
      <p:ext uri="{BB962C8B-B14F-4D97-AF65-F5344CB8AC3E}">
        <p14:creationId xmlns:p14="http://schemas.microsoft.com/office/powerpoint/2010/main" val="236673850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8688"/>
          </a:xfrm>
        </p:spPr>
        <p:txBody>
          <a:bodyPr>
            <a:normAutofit/>
          </a:bodyPr>
          <a:lstStyle/>
          <a:p>
            <a:pPr algn="r" rtl="1"/>
            <a:r>
              <a:rPr lang="ar-SA" sz="2800" dirty="0">
                <a:cs typeface="2  Titr" panose="00000700000000000000" pitchFamily="2" charset="-78"/>
              </a:rPr>
              <a:t>تعیین تکلیف بیماران اورژانس</a:t>
            </a:r>
            <a:endParaRPr lang="en-US" sz="2800" dirty="0">
              <a:cs typeface="2  Titr" panose="00000700000000000000" pitchFamily="2" charset="-78"/>
            </a:endParaRPr>
          </a:p>
        </p:txBody>
      </p:sp>
      <p:sp>
        <p:nvSpPr>
          <p:cNvPr id="3" name="Content Placeholder 2"/>
          <p:cNvSpPr>
            <a:spLocks noGrp="1"/>
          </p:cNvSpPr>
          <p:nvPr>
            <p:ph idx="1"/>
          </p:nvPr>
        </p:nvSpPr>
        <p:spPr>
          <a:xfrm>
            <a:off x="953589" y="1828800"/>
            <a:ext cx="10202091" cy="4023360"/>
          </a:xfrm>
          <a:noFill/>
          <a:ln>
            <a:noFill/>
          </a:ln>
        </p:spPr>
        <p:txBody>
          <a:bodyPr>
            <a:normAutofit/>
          </a:bodyPr>
          <a:lstStyle/>
          <a:p>
            <a:pPr algn="just" rtl="1">
              <a:lnSpc>
                <a:spcPct val="107000"/>
              </a:lnSpc>
              <a:spcAft>
                <a:spcPts val="800"/>
              </a:spcAft>
            </a:pPr>
            <a:r>
              <a:rPr lang="fa-IR" dirty="0">
                <a:cs typeface="B Mitra" panose="00000400000000000000" pitchFamily="2" charset="-78"/>
              </a:rPr>
              <a:t>پس از ویزیت پزشک اورژانس و انجام اقدامات تشخیصی و درمانی ضروری و همچنین مشاوره های پزشکی سایر رشته های تخصصی (در صورت لزوم) بیماران در چند دسته تعیین تکلیف و </a:t>
            </a:r>
            <a:r>
              <a:rPr lang="en-US" dirty="0">
                <a:cs typeface="B Mitra" panose="00000400000000000000" pitchFamily="2" charset="-78"/>
              </a:rPr>
              <a:t>Disposition</a:t>
            </a:r>
            <a:r>
              <a:rPr lang="fa-IR" dirty="0">
                <a:cs typeface="B Mitra" panose="00000400000000000000" pitchFamily="2" charset="-78"/>
              </a:rPr>
              <a:t> صورت می گیرد</a:t>
            </a:r>
            <a:r>
              <a:rPr lang="fa-IR" dirty="0" smtClean="0">
                <a:cs typeface="B Mitra" panose="00000400000000000000" pitchFamily="2" charset="-78"/>
              </a:rPr>
              <a:t>.</a:t>
            </a:r>
          </a:p>
          <a:p>
            <a:pPr algn="just" rtl="1">
              <a:lnSpc>
                <a:spcPct val="107000"/>
              </a:lnSpc>
              <a:spcAft>
                <a:spcPts val="800"/>
              </a:spcAft>
            </a:pPr>
            <a:r>
              <a:rPr lang="fa-IR" u="sng" dirty="0" smtClean="0">
                <a:cs typeface="B Mitra" panose="00000400000000000000" pitchFamily="2" charset="-78"/>
              </a:rPr>
              <a:t>بیماران </a:t>
            </a:r>
            <a:r>
              <a:rPr lang="fa-IR" u="sng" dirty="0">
                <a:cs typeface="B Mitra" panose="00000400000000000000" pitchFamily="2" charset="-78"/>
              </a:rPr>
              <a:t>بدون عارضه </a:t>
            </a:r>
            <a:r>
              <a:rPr lang="fa-IR" dirty="0">
                <a:cs typeface="B Mitra" panose="00000400000000000000" pitchFamily="2" charset="-78"/>
              </a:rPr>
              <a:t>با آموزش های لازم و دستور پیگیری بهداشتی درمانی پس از تکمیل فرم های اختصاصی بیماران مشکوک به کورونا ویروس و ثبت مستندات مرتبط و اخذ آدرس تماس و تلفن از بخش اورژانس ترخیص می شوند</a:t>
            </a:r>
            <a:r>
              <a:rPr lang="fa-IR" dirty="0" smtClean="0">
                <a:cs typeface="B Mitra" panose="00000400000000000000" pitchFamily="2" charset="-78"/>
              </a:rPr>
              <a:t>.</a:t>
            </a:r>
          </a:p>
          <a:p>
            <a:pPr algn="just" rtl="1">
              <a:lnSpc>
                <a:spcPct val="107000"/>
              </a:lnSpc>
              <a:spcAft>
                <a:spcPts val="800"/>
              </a:spcAft>
            </a:pPr>
            <a:r>
              <a:rPr lang="fa-IR" dirty="0" smtClean="0">
                <a:cs typeface="B Mitra" panose="00000400000000000000" pitchFamily="2" charset="-78"/>
              </a:rPr>
              <a:t> </a:t>
            </a:r>
            <a:r>
              <a:rPr lang="fa-IR" u="sng" dirty="0">
                <a:cs typeface="B Mitra" panose="00000400000000000000" pitchFamily="2" charset="-78"/>
              </a:rPr>
              <a:t>بیماران با تشخیص پنومونی </a:t>
            </a:r>
            <a:r>
              <a:rPr lang="fa-IR" dirty="0">
                <a:cs typeface="B Mitra" panose="00000400000000000000" pitchFamily="2" charset="-78"/>
              </a:rPr>
              <a:t>ضمن انجام مشاوره اورژانسی متخصص عفونی مقیم/ آنکال بستری در بخش مربوطه با شرایط جداسازی فیزیکی با احتیاطات تماسی/قطره ای صورت می گیرد</a:t>
            </a:r>
            <a:r>
              <a:rPr lang="fa-IR" dirty="0" smtClean="0">
                <a:cs typeface="B Mitra" panose="00000400000000000000" pitchFamily="2" charset="-78"/>
              </a:rPr>
              <a:t>.</a:t>
            </a:r>
          </a:p>
          <a:p>
            <a:pPr algn="just" rtl="1">
              <a:lnSpc>
                <a:spcPct val="107000"/>
              </a:lnSpc>
              <a:spcAft>
                <a:spcPts val="800"/>
              </a:spcAft>
            </a:pPr>
            <a:r>
              <a:rPr lang="fa-IR" dirty="0" smtClean="0">
                <a:cs typeface="B Mitra" panose="00000400000000000000" pitchFamily="2" charset="-78"/>
              </a:rPr>
              <a:t> </a:t>
            </a:r>
            <a:r>
              <a:rPr lang="fa-IR" u="sng" dirty="0">
                <a:cs typeface="B Mitra" panose="00000400000000000000" pitchFamily="2" charset="-78"/>
              </a:rPr>
              <a:t>بیماران با پنومونی شدید </a:t>
            </a:r>
            <a:r>
              <a:rPr lang="fa-IR" dirty="0">
                <a:cs typeface="B Mitra" panose="00000400000000000000" pitchFamily="2" charset="-78"/>
              </a:rPr>
              <a:t>و بدحال که کاندید بستری بخش های ویژه می باشند پس از انجام مشاوره با متخصص عفونی مقیم/ آنکال یا متخصص داخلی و هماهنگی با پزشک مسئول </a:t>
            </a:r>
            <a:r>
              <a:rPr lang="en-US" dirty="0">
                <a:cs typeface="B Mitra" panose="00000400000000000000" pitchFamily="2" charset="-78"/>
              </a:rPr>
              <a:t>ICU</a:t>
            </a:r>
            <a:r>
              <a:rPr lang="fa-IR" dirty="0">
                <a:cs typeface="B Mitra" panose="00000400000000000000" pitchFamily="2" charset="-78"/>
              </a:rPr>
              <a:t>، در </a:t>
            </a:r>
            <a:r>
              <a:rPr lang="en-US" dirty="0">
                <a:cs typeface="B Mitra" panose="00000400000000000000" pitchFamily="2" charset="-78"/>
              </a:rPr>
              <a:t>ICU</a:t>
            </a:r>
            <a:r>
              <a:rPr lang="fa-IR" dirty="0">
                <a:cs typeface="B Mitra" panose="00000400000000000000" pitchFamily="2" charset="-78"/>
              </a:rPr>
              <a:t> بیمارستان بستری می گردند. در صورت نبود تخت ویژه و پس از هماهنگی های لازم با کارشناس مسئول کنترل عفونت و ستاد هدایت درمان بیماران دانشگاه </a:t>
            </a:r>
            <a:r>
              <a:rPr lang="en-US" dirty="0">
                <a:cs typeface="B Mitra" panose="00000400000000000000" pitchFamily="2" charset="-78"/>
              </a:rPr>
              <a:t>EOC</a:t>
            </a:r>
            <a:r>
              <a:rPr lang="fa-IR" dirty="0">
                <a:cs typeface="B Mitra" panose="00000400000000000000" pitchFamily="2" charset="-78"/>
              </a:rPr>
              <a:t> به بیمارستان آماده دارای ظرفیت خالی اعزام می گردد.</a:t>
            </a:r>
            <a:endParaRPr lang="en-US" dirty="0">
              <a:cs typeface="B Mitra" panose="00000400000000000000" pitchFamily="2" charset="-78"/>
            </a:endParaRPr>
          </a:p>
          <a:p>
            <a:endParaRPr lang="en-US" dirty="0"/>
          </a:p>
        </p:txBody>
      </p:sp>
    </p:spTree>
    <p:extLst>
      <p:ext uri="{BB962C8B-B14F-4D97-AF65-F5344CB8AC3E}">
        <p14:creationId xmlns:p14="http://schemas.microsoft.com/office/powerpoint/2010/main" val="165521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24186"/>
          </a:xfrm>
        </p:spPr>
        <p:txBody>
          <a:bodyPr>
            <a:normAutofit/>
          </a:bodyPr>
          <a:lstStyle/>
          <a:p>
            <a:pPr algn="r" rtl="1"/>
            <a:r>
              <a:rPr lang="ar-SA" sz="2800" dirty="0">
                <a:cs typeface="2  Titr" panose="00000700000000000000" pitchFamily="2" charset="-78"/>
              </a:rPr>
              <a:t>پیاده سازی سریع موازین پیشگیری و کنترل عفونت </a:t>
            </a:r>
            <a:r>
              <a:rPr lang="ar-SA" sz="3200" b="1" dirty="0"/>
              <a:t>(</a:t>
            </a:r>
            <a:r>
              <a:rPr lang="en-US" sz="3200" b="1" dirty="0"/>
              <a:t>IPC</a:t>
            </a:r>
            <a:r>
              <a:rPr lang="ar-SA" sz="3200" b="1" dirty="0" smtClean="0"/>
              <a:t>)</a:t>
            </a:r>
            <a:endParaRPr lang="en-US" dirty="0"/>
          </a:p>
        </p:txBody>
      </p:sp>
      <p:sp>
        <p:nvSpPr>
          <p:cNvPr id="3" name="Content Placeholder 2"/>
          <p:cNvSpPr>
            <a:spLocks noGrp="1"/>
          </p:cNvSpPr>
          <p:nvPr>
            <p:ph idx="1"/>
          </p:nvPr>
        </p:nvSpPr>
        <p:spPr/>
        <p:txBody>
          <a:bodyPr>
            <a:normAutofit/>
          </a:bodyPr>
          <a:lstStyle/>
          <a:p>
            <a:pPr algn="just" rtl="1">
              <a:lnSpc>
                <a:spcPct val="150000"/>
              </a:lnSpc>
            </a:pPr>
            <a:r>
              <a:rPr lang="fa-IR" dirty="0">
                <a:cs typeface="B Mitra" panose="00000400000000000000" pitchFamily="2" charset="-78"/>
              </a:rPr>
              <a:t>موازین کنترل عفونت بخش اساسی و جزء ذاتی ارائه خدمات درمانی به بیماران است و از بدو ورود بیمار به بیمارستان باید مد نظر قرار گیرد. احتیاطات استاندارد باید همیشه و برای همه بیماران و در تمام نقاط ارائه خدمات سلامت در بیمارستان مورد تاکید و توجه باشد</a:t>
            </a:r>
            <a:r>
              <a:rPr lang="fa-IR" dirty="0" smtClean="0">
                <a:cs typeface="B Mitra" panose="00000400000000000000" pitchFamily="2" charset="-78"/>
              </a:rPr>
              <a:t>.</a:t>
            </a:r>
            <a:endParaRPr lang="en-US" dirty="0" smtClean="0">
              <a:cs typeface="B Mitra" panose="00000400000000000000" pitchFamily="2" charset="-78"/>
            </a:endParaRPr>
          </a:p>
          <a:p>
            <a:pPr algn="just" rtl="1">
              <a:lnSpc>
                <a:spcPct val="150000"/>
              </a:lnSpc>
            </a:pPr>
            <a:r>
              <a:rPr lang="fa-IR" dirty="0" smtClean="0">
                <a:cs typeface="B Mitra" panose="00000400000000000000" pitchFamily="2" charset="-78"/>
              </a:rPr>
              <a:t> </a:t>
            </a:r>
            <a:r>
              <a:rPr lang="fa-IR" dirty="0">
                <a:cs typeface="B Mitra" panose="00000400000000000000" pitchFamily="2" charset="-78"/>
              </a:rPr>
              <a:t>احتیاطات استاندارد شامل بهداشت دست، استفاده از وسایل حفاظت فردی در صورت لزوم (بر مبنای ارزیابی خطر)، جهت پیشگیری از تماس با ترشحات، مخاط و پوست آسیب دیده بیماران، بهداشت سطوح و پسماندها، تزریق ایمن، آداب تنفسی، تمیز کردن و ضدعفونی ابزار طبی و بهداشت منسوجات و ملحفه مورد استفاده بیمار می باشد. </a:t>
            </a:r>
            <a:endParaRPr lang="en-US" dirty="0">
              <a:cs typeface="B Mitra" panose="00000400000000000000" pitchFamily="2" charset="-78"/>
            </a:endParaRPr>
          </a:p>
        </p:txBody>
      </p:sp>
    </p:spTree>
    <p:extLst>
      <p:ext uri="{BB962C8B-B14F-4D97-AF65-F5344CB8AC3E}">
        <p14:creationId xmlns:p14="http://schemas.microsoft.com/office/powerpoint/2010/main" val="323170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8426"/>
          </a:xfrm>
        </p:spPr>
        <p:txBody>
          <a:bodyPr>
            <a:normAutofit fontScale="90000"/>
          </a:bodyPr>
          <a:lstStyle/>
          <a:p>
            <a:pPr algn="r" rtl="1"/>
            <a:r>
              <a:rPr lang="fa-IR" sz="2800" dirty="0">
                <a:cs typeface="2  Titr" panose="00000700000000000000" pitchFamily="2" charset="-78"/>
              </a:rPr>
              <a:t>موازین کنترل عفونت در برخورد با بیمار مشکوک به </a:t>
            </a:r>
            <a:r>
              <a:rPr lang="en-US" sz="3200" b="1" dirty="0"/>
              <a:t>nCoV-2019</a:t>
            </a:r>
            <a:endParaRPr lang="en-US" sz="3200" dirty="0"/>
          </a:p>
        </p:txBody>
      </p:sp>
      <p:sp>
        <p:nvSpPr>
          <p:cNvPr id="3" name="Content Placeholder 2"/>
          <p:cNvSpPr>
            <a:spLocks noGrp="1"/>
          </p:cNvSpPr>
          <p:nvPr>
            <p:ph idx="1"/>
          </p:nvPr>
        </p:nvSpPr>
        <p:spPr>
          <a:xfrm>
            <a:off x="1097280" y="1319350"/>
            <a:ext cx="10058400" cy="4807130"/>
          </a:xfrm>
        </p:spPr>
        <p:txBody>
          <a:bodyPr>
            <a:normAutofit/>
          </a:bodyPr>
          <a:lstStyle/>
          <a:p>
            <a:pPr algn="r" rtl="1"/>
            <a:r>
              <a:rPr lang="fa-IR" b="1" i="1" dirty="0">
                <a:effectLst>
                  <a:outerShdw blurRad="38100" dist="38100" dir="2700000" algn="tl">
                    <a:srgbClr val="000000">
                      <a:alpha val="43137"/>
                    </a:srgbClr>
                  </a:outerShdw>
                </a:effectLst>
                <a:cs typeface="B Mitra" panose="00000400000000000000" pitchFamily="2" charset="-78"/>
              </a:rPr>
              <a:t>در زمان </a:t>
            </a:r>
            <a:r>
              <a:rPr lang="fa-IR" b="1" i="1" dirty="0" smtClean="0">
                <a:effectLst>
                  <a:outerShdw blurRad="38100" dist="38100" dir="2700000" algn="tl">
                    <a:srgbClr val="000000">
                      <a:alpha val="43137"/>
                    </a:srgbClr>
                  </a:outerShdw>
                </a:effectLst>
                <a:cs typeface="B Mitra" panose="00000400000000000000" pitchFamily="2" charset="-78"/>
              </a:rPr>
              <a:t>تریاژ</a:t>
            </a:r>
            <a:r>
              <a:rPr lang="en-US" b="1" i="1" dirty="0" smtClean="0">
                <a:effectLst>
                  <a:outerShdw blurRad="38100" dist="38100" dir="2700000" algn="tl">
                    <a:srgbClr val="000000">
                      <a:alpha val="43137"/>
                    </a:srgbClr>
                  </a:outerShdw>
                </a:effectLst>
                <a:cs typeface="B Mitra" panose="00000400000000000000" pitchFamily="2" charset="-78"/>
              </a:rPr>
              <a:t>:</a:t>
            </a:r>
          </a:p>
          <a:p>
            <a:pPr algn="r" rtl="1"/>
            <a:r>
              <a:rPr lang="fa-IR" dirty="0">
                <a:cs typeface="B Mitra" panose="00000400000000000000" pitchFamily="2" charset="-78"/>
              </a:rPr>
              <a:t>به بیمار مشکوک به </a:t>
            </a:r>
            <a:r>
              <a:rPr lang="en-US" dirty="0">
                <a:cs typeface="B Mitra" panose="00000400000000000000" pitchFamily="2" charset="-78"/>
              </a:rPr>
              <a:t>nCoV-2019</a:t>
            </a:r>
            <a:r>
              <a:rPr lang="fa-IR" dirty="0">
                <a:cs typeface="B Mitra" panose="00000400000000000000" pitchFamily="2" charset="-78"/>
              </a:rPr>
              <a:t> یک ماسک طبی داده شود و بیمار به فضایی جداگانه هدایت شود (ترجیحا اتاق ایزوله با در بسته) و بین بیمار با سایر بیماران حداقل یک متر فاصله وجود داشته باشد. به بیمار تاکید شود که هنگام سرفه یا عطسه از دستمال استفاده نماید یا در بخش بالایی آرنج سرفه یا عطسه نماید. در صورت آلوده شدن دست با ترشحات تنفسی، باید دست ها را سریعاً بشوید</a:t>
            </a:r>
            <a:r>
              <a:rPr lang="fa-IR" dirty="0" smtClean="0">
                <a:cs typeface="B Mitra" panose="00000400000000000000" pitchFamily="2" charset="-78"/>
              </a:rPr>
              <a:t>.</a:t>
            </a:r>
            <a:endParaRPr lang="en-US" dirty="0" smtClean="0">
              <a:cs typeface="B Mitra" panose="00000400000000000000" pitchFamily="2" charset="-78"/>
            </a:endParaRPr>
          </a:p>
          <a:p>
            <a:pPr algn="r" rtl="1"/>
            <a:r>
              <a:rPr lang="fa-IR" i="1" dirty="0">
                <a:effectLst>
                  <a:outerShdw blurRad="38100" dist="38100" dir="2700000" algn="tl">
                    <a:srgbClr val="000000">
                      <a:alpha val="43137"/>
                    </a:srgbClr>
                  </a:outerShdw>
                </a:effectLst>
                <a:cs typeface="B Mitra" panose="00000400000000000000" pitchFamily="2" charset="-78"/>
              </a:rPr>
              <a:t>احتیاطات قطره </a:t>
            </a:r>
            <a:r>
              <a:rPr lang="fa-IR" i="1" dirty="0" smtClean="0">
                <a:effectLst>
                  <a:outerShdw blurRad="38100" dist="38100" dir="2700000" algn="tl">
                    <a:srgbClr val="000000">
                      <a:alpha val="43137"/>
                    </a:srgbClr>
                  </a:outerShdw>
                </a:effectLst>
                <a:cs typeface="B Mitra" panose="00000400000000000000" pitchFamily="2" charset="-78"/>
              </a:rPr>
              <a:t>ای</a:t>
            </a:r>
            <a:endParaRPr lang="en-US" i="1" dirty="0" smtClean="0">
              <a:effectLst>
                <a:outerShdw blurRad="38100" dist="38100" dir="2700000" algn="tl">
                  <a:srgbClr val="000000">
                    <a:alpha val="43137"/>
                  </a:srgbClr>
                </a:outerShdw>
              </a:effectLst>
              <a:cs typeface="B Mitra" panose="00000400000000000000" pitchFamily="2" charset="-78"/>
            </a:endParaRPr>
          </a:p>
          <a:p>
            <a:pPr algn="r" rtl="1"/>
            <a:r>
              <a:rPr lang="fa-IR" dirty="0">
                <a:cs typeface="B Mitra" panose="00000400000000000000" pitchFamily="2" charset="-78"/>
              </a:rPr>
              <a:t>هرکدام از کادر ارائه دهنده خدمت، در صورتی که در فاصله یک تا دو متر از بیمار ارائه خدمت داده می دهد، باید از ماسک طبی استفاده نماید</a:t>
            </a:r>
            <a:r>
              <a:rPr lang="fa-IR" dirty="0" smtClean="0">
                <a:cs typeface="B Mitra" panose="00000400000000000000" pitchFamily="2" charset="-78"/>
              </a:rPr>
              <a:t>.</a:t>
            </a:r>
          </a:p>
          <a:p>
            <a:pPr algn="r" rtl="1"/>
            <a:r>
              <a:rPr lang="fa-IR" dirty="0" smtClean="0">
                <a:cs typeface="B Mitra" panose="00000400000000000000" pitchFamily="2" charset="-78"/>
              </a:rPr>
              <a:t> </a:t>
            </a:r>
            <a:r>
              <a:rPr lang="fa-IR" dirty="0">
                <a:cs typeface="B Mitra" panose="00000400000000000000" pitchFamily="2" charset="-78"/>
              </a:rPr>
              <a:t>بیمار در اتاق انفرادی قرار داده شود (یا اگر امکان اختصاص یک اتاق به این بیماران نبود، به ناچار با سایر بیماران مشکوک به </a:t>
            </a:r>
            <a:r>
              <a:rPr lang="en-US" dirty="0">
                <a:cs typeface="B Mitra" panose="00000400000000000000" pitchFamily="2" charset="-78"/>
              </a:rPr>
              <a:t>nCoV-2019</a:t>
            </a:r>
            <a:r>
              <a:rPr lang="fa-IR" dirty="0">
                <a:cs typeface="B Mitra" panose="00000400000000000000" pitchFamily="2" charset="-78"/>
              </a:rPr>
              <a:t> در یک اتاق مشترک قرار گیرند و بین ایشان فاصله گذاری (حداقل یک متر) جهت پیشگیری از انتقال بیماری رعایت شود). </a:t>
            </a:r>
            <a:endParaRPr lang="fa-IR" dirty="0" smtClean="0">
              <a:cs typeface="B Mitra" panose="00000400000000000000" pitchFamily="2" charset="-78"/>
            </a:endParaRPr>
          </a:p>
          <a:p>
            <a:pPr algn="r" rtl="1"/>
            <a:r>
              <a:rPr lang="fa-IR" dirty="0" smtClean="0">
                <a:cs typeface="B Mitra" panose="00000400000000000000" pitchFamily="2" charset="-78"/>
              </a:rPr>
              <a:t>در </a:t>
            </a:r>
            <a:r>
              <a:rPr lang="fa-IR" dirty="0">
                <a:cs typeface="B Mitra" panose="00000400000000000000" pitchFamily="2" charset="-78"/>
              </a:rPr>
              <a:t>صورتی که در حال ارائه خدمت به بیماری هستند که دارای علائم تنفسی (سرفه، عطسه) می باشد باید کادر درمانی از عینک یا محافظ صورت استفاده نمایند. </a:t>
            </a:r>
            <a:endParaRPr lang="fa-IR" dirty="0" smtClean="0">
              <a:cs typeface="B Mitra" panose="00000400000000000000" pitchFamily="2" charset="-78"/>
            </a:endParaRPr>
          </a:p>
          <a:p>
            <a:pPr algn="r" rtl="1"/>
            <a:r>
              <a:rPr lang="fa-IR" dirty="0" smtClean="0">
                <a:cs typeface="B Mitra" panose="00000400000000000000" pitchFamily="2" charset="-78"/>
              </a:rPr>
              <a:t>در </a:t>
            </a:r>
            <a:r>
              <a:rPr lang="fa-IR" dirty="0">
                <a:cs typeface="B Mitra" panose="00000400000000000000" pitchFamily="2" charset="-78"/>
              </a:rPr>
              <a:t>صورتی که بیمار از اتاق خارج می شود حتما از ماسک طبی استفاده نماید اما تا جایی که امکان دارد و ضرورت بالینی ندارد سعی شود بیمار از اتاق بیرون برده نشود. </a:t>
            </a:r>
            <a:endParaRPr lang="en-US" dirty="0">
              <a:cs typeface="B Mitra" panose="00000400000000000000" pitchFamily="2" charset="-78"/>
            </a:endParaRPr>
          </a:p>
        </p:txBody>
      </p:sp>
    </p:spTree>
    <p:extLst>
      <p:ext uri="{BB962C8B-B14F-4D97-AF65-F5344CB8AC3E}">
        <p14:creationId xmlns:p14="http://schemas.microsoft.com/office/powerpoint/2010/main" val="1870400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14734"/>
          </a:xfrm>
        </p:spPr>
        <p:txBody>
          <a:bodyPr>
            <a:normAutofit fontScale="90000"/>
          </a:bodyPr>
          <a:lstStyle/>
          <a:p>
            <a:endParaRPr lang="en-US" dirty="0"/>
          </a:p>
        </p:txBody>
      </p:sp>
      <p:sp>
        <p:nvSpPr>
          <p:cNvPr id="3" name="Content Placeholder 2"/>
          <p:cNvSpPr>
            <a:spLocks noGrp="1"/>
          </p:cNvSpPr>
          <p:nvPr>
            <p:ph idx="1"/>
          </p:nvPr>
        </p:nvSpPr>
        <p:spPr>
          <a:xfrm>
            <a:off x="1097280" y="1345474"/>
            <a:ext cx="10058400" cy="4523620"/>
          </a:xfrm>
        </p:spPr>
        <p:txBody>
          <a:bodyPr>
            <a:normAutofit fontScale="92500" lnSpcReduction="10000"/>
          </a:bodyPr>
          <a:lstStyle/>
          <a:p>
            <a:pPr algn="just" rtl="1"/>
            <a:r>
              <a:rPr lang="fa-IR" sz="2200" i="1" dirty="0">
                <a:effectLst>
                  <a:outerShdw blurRad="38100" dist="38100" dir="2700000" algn="tl">
                    <a:srgbClr val="000000">
                      <a:alpha val="43137"/>
                    </a:srgbClr>
                  </a:outerShdw>
                </a:effectLst>
                <a:cs typeface="B Mitra" panose="00000400000000000000" pitchFamily="2" charset="-78"/>
              </a:rPr>
              <a:t>احتیاطات تماسی</a:t>
            </a:r>
            <a:endParaRPr lang="en-US" sz="2200" i="1" dirty="0">
              <a:effectLst>
                <a:outerShdw blurRad="38100" dist="38100" dir="2700000" algn="tl">
                  <a:srgbClr val="000000">
                    <a:alpha val="43137"/>
                  </a:srgbClr>
                </a:outerShdw>
              </a:effectLst>
              <a:cs typeface="B Mitra" panose="00000400000000000000" pitchFamily="2" charset="-78"/>
            </a:endParaRPr>
          </a:p>
          <a:p>
            <a:pPr algn="just" rtl="1"/>
            <a:r>
              <a:rPr lang="fa-IR" sz="2200" dirty="0">
                <a:cs typeface="B Mitra" panose="00000400000000000000" pitchFamily="2" charset="-78"/>
              </a:rPr>
              <a:t>برای پیشگیری از تماس مستقیم و غیر مستقیم با ترشحات عفونی باید احتیاطات قطره ای و تماسی رعایت شود (به عنوان مثال پرهیز از تماس با ماسک اکسیژن بیماران).</a:t>
            </a:r>
          </a:p>
          <a:p>
            <a:pPr algn="just" rtl="1"/>
            <a:r>
              <a:rPr lang="fa-IR" sz="2200" dirty="0">
                <a:cs typeface="B Mitra" panose="00000400000000000000" pitchFamily="2" charset="-78"/>
              </a:rPr>
              <a:t> در هنگام ورود به اتاق بیماران مشکوک به </a:t>
            </a:r>
            <a:r>
              <a:rPr lang="en-US" sz="2200" dirty="0" err="1">
                <a:cs typeface="B Mitra" panose="00000400000000000000" pitchFamily="2" charset="-78"/>
              </a:rPr>
              <a:t>nCoV</a:t>
            </a:r>
            <a:r>
              <a:rPr lang="fa-IR" sz="2200" dirty="0">
                <a:cs typeface="B Mitra" panose="00000400000000000000" pitchFamily="2" charset="-78"/>
              </a:rPr>
              <a:t> باید از ماسک، دستکش، عینک و گان ضد آب یا پیش بند پلاستیکی استفاده نمود.</a:t>
            </a:r>
          </a:p>
          <a:p>
            <a:pPr algn="just" rtl="1"/>
            <a:r>
              <a:rPr lang="fa-IR" sz="2200" dirty="0">
                <a:cs typeface="B Mitra" panose="00000400000000000000" pitchFamily="2" charset="-78"/>
              </a:rPr>
              <a:t> در صورت امکان از وسایل معاینه و طبی یکبار مصرف و انحصاری برای بیمار استفاده شود و در صورتی که ضرورت شود که وسیله مورد نظر برای سایر بیماران نیز استفاده شود باید تمیز و ضدعفونی شود. </a:t>
            </a:r>
          </a:p>
          <a:p>
            <a:pPr algn="just" rtl="1"/>
            <a:r>
              <a:rPr lang="fa-IR" sz="2200" dirty="0">
                <a:cs typeface="B Mitra" panose="00000400000000000000" pitchFamily="2" charset="-78"/>
              </a:rPr>
              <a:t>کادر درمان باید از لمس چشم و بینی و دهان با دست آلوده به ویژه با دستکش آلوده خودداری نمایند. </a:t>
            </a:r>
          </a:p>
          <a:p>
            <a:pPr algn="just" rtl="1"/>
            <a:r>
              <a:rPr lang="fa-IR" sz="2200" dirty="0">
                <a:cs typeface="B Mitra" panose="00000400000000000000" pitchFamily="2" charset="-78"/>
              </a:rPr>
              <a:t>از آلوده نمودن سطوحی که در تماس مستقیم با بیمار نیستند مانند کلید برق، دستگیره اتاق و ... خودداری شود. </a:t>
            </a:r>
          </a:p>
          <a:p>
            <a:pPr algn="just" rtl="1"/>
            <a:r>
              <a:rPr lang="fa-IR" sz="2200" dirty="0">
                <a:cs typeface="B Mitra" panose="00000400000000000000" pitchFamily="2" charset="-78"/>
              </a:rPr>
              <a:t>اتاق باید تهویه مناسب داشته باشد.</a:t>
            </a:r>
          </a:p>
          <a:p>
            <a:pPr algn="just" rtl="1"/>
            <a:r>
              <a:rPr lang="fa-IR" sz="2200" dirty="0">
                <a:cs typeface="B Mitra" panose="00000400000000000000" pitchFamily="2" charset="-78"/>
              </a:rPr>
              <a:t> از جابجایی و خروج بیمار از اتاق باید خودداری نمود مگر ضرورت بالینی ایجاد شود. </a:t>
            </a:r>
          </a:p>
          <a:p>
            <a:pPr algn="just" rtl="1"/>
            <a:r>
              <a:rPr lang="fa-IR" sz="2200" dirty="0">
                <a:cs typeface="B Mitra" panose="00000400000000000000" pitchFamily="2" charset="-78"/>
              </a:rPr>
              <a:t>بهداشت دست باید مورد تاکید باشد. </a:t>
            </a:r>
            <a:endParaRPr lang="en-US" sz="2200" dirty="0">
              <a:cs typeface="B Mitra" panose="00000400000000000000" pitchFamily="2" charset="-78"/>
            </a:endParaRPr>
          </a:p>
        </p:txBody>
      </p:sp>
    </p:spTree>
    <p:extLst>
      <p:ext uri="{BB962C8B-B14F-4D97-AF65-F5344CB8AC3E}">
        <p14:creationId xmlns:p14="http://schemas.microsoft.com/office/powerpoint/2010/main" val="3509776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332411"/>
            <a:ext cx="10058400" cy="4536683"/>
          </a:xfrm>
        </p:spPr>
        <p:txBody>
          <a:bodyPr/>
          <a:lstStyle/>
          <a:p>
            <a:pPr algn="just" rtl="1">
              <a:lnSpc>
                <a:spcPct val="80000"/>
              </a:lnSpc>
            </a:pPr>
            <a:r>
              <a:rPr lang="fa-IR" i="1" dirty="0">
                <a:effectLst>
                  <a:outerShdw blurRad="38100" dist="38100" dir="2700000" algn="tl">
                    <a:srgbClr val="000000">
                      <a:alpha val="43137"/>
                    </a:srgbClr>
                  </a:outerShdw>
                </a:effectLst>
                <a:cs typeface="B Mitra" panose="00000400000000000000" pitchFamily="2" charset="-78"/>
              </a:rPr>
              <a:t>احتیاطات هوابرد</a:t>
            </a:r>
            <a:endParaRPr lang="en-US" i="1" dirty="0">
              <a:effectLst>
                <a:outerShdw blurRad="38100" dist="38100" dir="2700000" algn="tl">
                  <a:srgbClr val="000000">
                    <a:alpha val="43137"/>
                  </a:srgbClr>
                </a:outerShdw>
              </a:effectLst>
              <a:cs typeface="B Mitra" panose="00000400000000000000" pitchFamily="2" charset="-78"/>
            </a:endParaRPr>
          </a:p>
          <a:p>
            <a:pPr algn="just" rtl="1">
              <a:lnSpc>
                <a:spcPct val="150000"/>
              </a:lnSpc>
            </a:pPr>
            <a:r>
              <a:rPr lang="fa-IR" dirty="0">
                <a:cs typeface="B Mitra" panose="00000400000000000000" pitchFamily="2" charset="-78"/>
              </a:rPr>
              <a:t>کادر درمانی که اقدامات تولید کننده آئروسول برای بیمار انجام می دهند باید از وسایل محافظ  (</a:t>
            </a:r>
            <a:r>
              <a:rPr lang="en-US" dirty="0">
                <a:cs typeface="B Mitra" panose="00000400000000000000" pitchFamily="2" charset="-78"/>
              </a:rPr>
              <a:t>PPE</a:t>
            </a:r>
            <a:r>
              <a:rPr lang="fa-IR" dirty="0">
                <a:cs typeface="B Mitra" panose="00000400000000000000" pitchFamily="2" charset="-78"/>
              </a:rPr>
              <a:t>) مناسب استفاده نمایند (مانند دستکش، گان با آستین بلند، محافظ چشم و صورت، ماسک </a:t>
            </a:r>
            <a:r>
              <a:rPr lang="en-US" dirty="0">
                <a:cs typeface="B Mitra" panose="00000400000000000000" pitchFamily="2" charset="-78"/>
              </a:rPr>
              <a:t>N95</a:t>
            </a:r>
            <a:r>
              <a:rPr lang="fa-IR" dirty="0">
                <a:cs typeface="B Mitra" panose="00000400000000000000" pitchFamily="2" charset="-78"/>
              </a:rPr>
              <a:t> با سایز مناسب اندازه صورت و </a:t>
            </a:r>
            <a:r>
              <a:rPr lang="en-US" dirty="0">
                <a:cs typeface="B Mitra" panose="00000400000000000000" pitchFamily="2" charset="-78"/>
              </a:rPr>
              <a:t>Fit test</a:t>
            </a:r>
            <a:r>
              <a:rPr lang="fa-IR" dirty="0">
                <a:cs typeface="B Mitra" panose="00000400000000000000" pitchFamily="2" charset="-78"/>
              </a:rPr>
              <a:t>). </a:t>
            </a:r>
            <a:endParaRPr lang="fa-IR" dirty="0" smtClean="0">
              <a:cs typeface="B Mitra" panose="00000400000000000000" pitchFamily="2" charset="-78"/>
            </a:endParaRPr>
          </a:p>
          <a:p>
            <a:pPr algn="just" rtl="1">
              <a:lnSpc>
                <a:spcPct val="150000"/>
              </a:lnSpc>
            </a:pPr>
            <a:r>
              <a:rPr lang="fa-IR" dirty="0" smtClean="0">
                <a:cs typeface="B Mitra" panose="00000400000000000000" pitchFamily="2" charset="-78"/>
              </a:rPr>
              <a:t>ترجیحا </a:t>
            </a:r>
            <a:r>
              <a:rPr lang="fa-IR" dirty="0">
                <a:cs typeface="B Mitra" panose="00000400000000000000" pitchFamily="2" charset="-78"/>
              </a:rPr>
              <a:t>از اتاق جداگانه انفرادی برای انجام اقدامات تولید کننده آئروسل استفاده شود و تهویه اتاق به صورت فشار منفی و تهویه 12 بار در ساعت باشد یا در صورتی که تهویه طبیعی باشد باید 160 لیتر در ثانیه به ازاء هر بیمار باشد.</a:t>
            </a:r>
          </a:p>
          <a:p>
            <a:pPr algn="just" rtl="1">
              <a:lnSpc>
                <a:spcPct val="150000"/>
              </a:lnSpc>
            </a:pPr>
            <a:r>
              <a:rPr lang="fa-IR" dirty="0">
                <a:cs typeface="B Mitra" panose="00000400000000000000" pitchFamily="2" charset="-78"/>
              </a:rPr>
              <a:t> در زمان انجام اقدامات تولید کننده آئروسل باید افراد غیر ضروری در اتاق حضور نداشته باشند. بیماران اینتوبه شده نیز باید در اتاق جداگانه با فشار منفی و تهویه 12 بار در ساعت بستری باشند یا در صورتی که تهویه طبیعی باشد باید 160 لیتر در ثانیه به ازاء هر بیمار هوای اتاق تعویض شود.</a:t>
            </a:r>
            <a:endParaRPr lang="en-US" dirty="0">
              <a:cs typeface="B Mitra" panose="00000400000000000000" pitchFamily="2" charset="-78"/>
            </a:endParaRPr>
          </a:p>
        </p:txBody>
      </p:sp>
    </p:spTree>
    <p:extLst>
      <p:ext uri="{BB962C8B-B14F-4D97-AF65-F5344CB8AC3E}">
        <p14:creationId xmlns:p14="http://schemas.microsoft.com/office/powerpoint/2010/main" val="1505433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2  Titr" panose="00000700000000000000" pitchFamily="2" charset="-78"/>
              </a:rPr>
              <a:t>حالت های بالینی بیماران </a:t>
            </a:r>
            <a:r>
              <a:rPr lang="en-US" sz="2800" dirty="0">
                <a:cs typeface="2  Titr" panose="00000700000000000000" pitchFamily="2" charset="-78"/>
              </a:rPr>
              <a:t>nCoV-2019</a:t>
            </a:r>
            <a:r>
              <a:rPr lang="fa-IR" sz="2800" dirty="0">
                <a:cs typeface="2  Titr" panose="00000700000000000000" pitchFamily="2" charset="-78"/>
              </a:rPr>
              <a:t> و مداخلات مرتبط</a:t>
            </a:r>
            <a:endParaRPr lang="en-US" sz="2800" dirty="0">
              <a:cs typeface="2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30304" y="1907177"/>
            <a:ext cx="9985296" cy="3227305"/>
          </a:xfrm>
          <a:prstGeom prst="rect">
            <a:avLst/>
          </a:prstGeom>
        </p:spPr>
      </p:pic>
    </p:spTree>
    <p:extLst>
      <p:ext uri="{BB962C8B-B14F-4D97-AF65-F5344CB8AC3E}">
        <p14:creationId xmlns:p14="http://schemas.microsoft.com/office/powerpoint/2010/main" val="692417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9683"/>
          </a:xfrm>
        </p:spPr>
        <p:txBody>
          <a:bodyPr>
            <a:normAutofit/>
          </a:bodyPr>
          <a:lstStyle/>
          <a:p>
            <a:pPr algn="r" rtl="1"/>
            <a:r>
              <a:rPr lang="fa-IR" sz="2800" dirty="0">
                <a:cs typeface="2  Titr" panose="00000700000000000000" pitchFamily="2" charset="-78"/>
              </a:rPr>
              <a:t>حالت های بالینی بیماران </a:t>
            </a:r>
            <a:r>
              <a:rPr lang="en-US" sz="2800" dirty="0">
                <a:cs typeface="2  Titr" panose="00000700000000000000" pitchFamily="2" charset="-78"/>
              </a:rPr>
              <a:t>nCoV-2019</a:t>
            </a:r>
            <a:r>
              <a:rPr lang="fa-IR" sz="2800" dirty="0">
                <a:cs typeface="2  Titr" panose="00000700000000000000" pitchFamily="2" charset="-78"/>
              </a:rPr>
              <a:t> و مداخلات مرتبط</a:t>
            </a:r>
            <a:endParaRPr lang="en-US" sz="2800" dirty="0">
              <a:cs typeface="2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41585" y="1737360"/>
            <a:ext cx="10525715" cy="4428309"/>
          </a:xfrm>
          <a:prstGeom prst="rect">
            <a:avLst/>
          </a:prstGeom>
        </p:spPr>
      </p:pic>
    </p:spTree>
    <p:extLst>
      <p:ext uri="{BB962C8B-B14F-4D97-AF65-F5344CB8AC3E}">
        <p14:creationId xmlns:p14="http://schemas.microsoft.com/office/powerpoint/2010/main" val="327412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27067"/>
          </a:xfrm>
        </p:spPr>
        <p:txBody>
          <a:bodyPr>
            <a:normAutofit/>
          </a:bodyPr>
          <a:lstStyle/>
          <a:p>
            <a:pPr algn="r" rtl="1"/>
            <a:r>
              <a:rPr lang="fa-IR" sz="2800" dirty="0">
                <a:cs typeface="2  Titr" panose="00000700000000000000" pitchFamily="2" charset="-78"/>
              </a:rPr>
              <a:t>حالت های بالینی بیماران </a:t>
            </a:r>
            <a:r>
              <a:rPr lang="en-US" sz="2800" dirty="0">
                <a:cs typeface="2  Titr" panose="00000700000000000000" pitchFamily="2" charset="-78"/>
              </a:rPr>
              <a:t>nCoV-2019</a:t>
            </a:r>
            <a:r>
              <a:rPr lang="fa-IR" sz="2800" dirty="0">
                <a:cs typeface="2  Titr" panose="00000700000000000000" pitchFamily="2" charset="-78"/>
              </a:rPr>
              <a:t> و مداخلات مرتبط</a:t>
            </a:r>
            <a:endParaRPr lang="en-US" sz="2800" dirty="0">
              <a:cs typeface="2  Titr" panose="00000700000000000000" pitchFamily="2" charset="-78"/>
            </a:endParaRP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097280" y="1397726"/>
            <a:ext cx="9000309" cy="4755424"/>
          </a:xfrm>
          <a:prstGeom prst="rect">
            <a:avLst/>
          </a:prstGeom>
        </p:spPr>
      </p:pic>
    </p:spTree>
    <p:extLst>
      <p:ext uri="{BB962C8B-B14F-4D97-AF65-F5344CB8AC3E}">
        <p14:creationId xmlns:p14="http://schemas.microsoft.com/office/powerpoint/2010/main" val="74128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714" y="290015"/>
            <a:ext cx="9601200" cy="747215"/>
          </a:xfrm>
        </p:spPr>
        <p:txBody>
          <a:bodyPr>
            <a:normAutofit/>
          </a:bodyPr>
          <a:lstStyle/>
          <a:p>
            <a:pPr algn="l" rtl="0"/>
            <a:r>
              <a:rPr lang="en-US" sz="4400" b="1" dirty="0">
                <a:latin typeface="Times New Roman" panose="02020603050405020304" pitchFamily="18" charset="0"/>
                <a:cs typeface="Times New Roman" panose="02020603050405020304" pitchFamily="18" charset="0"/>
              </a:rPr>
              <a:t>Emergency Severity Index </a:t>
            </a:r>
            <a:r>
              <a:rPr lang="en-US" sz="4400" b="1" dirty="0" smtClean="0">
                <a:latin typeface="Times New Roman" panose="02020603050405020304" pitchFamily="18" charset="0"/>
                <a:cs typeface="Times New Roman" panose="02020603050405020304" pitchFamily="18" charset="0"/>
              </a:rPr>
              <a:t>algorithm </a:t>
            </a:r>
            <a:endParaRPr lang="en-US" sz="44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461042" y="1037230"/>
            <a:ext cx="9258544" cy="5254387"/>
          </a:xfrm>
          <a:prstGeom prst="rect">
            <a:avLst/>
          </a:prstGeom>
        </p:spPr>
      </p:pic>
    </p:spTree>
    <p:extLst>
      <p:ext uri="{BB962C8B-B14F-4D97-AF65-F5344CB8AC3E}">
        <p14:creationId xmlns:p14="http://schemas.microsoft.com/office/powerpoint/2010/main" val="4130441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9856" y="2708920"/>
            <a:ext cx="2232248" cy="1108720"/>
          </a:xfrm>
        </p:spPr>
        <p:txBody>
          <a:bodyPr>
            <a:normAutofit/>
          </a:bodyPr>
          <a:lstStyle/>
          <a:p>
            <a:pPr marL="342900" indent="-342900" defTabSz="476250" rtl="1">
              <a:lnSpc>
                <a:spcPct val="145000"/>
              </a:lnSpc>
              <a:spcBef>
                <a:spcPts val="0"/>
              </a:spcBef>
            </a:pPr>
            <a:endParaRPr lang="ar-SA" sz="2800" dirty="0">
              <a:solidFill>
                <a:prstClr val="white"/>
              </a:solidFill>
              <a:latin typeface="Times New Roman" pitchFamily="18" charset="0"/>
              <a:ea typeface="+mn-ea"/>
              <a:cs typeface="B Homa" pitchFamily="2" charset="-78"/>
            </a:endParaRPr>
          </a:p>
        </p:txBody>
      </p:sp>
      <p:sp>
        <p:nvSpPr>
          <p:cNvPr id="4" name="Subtitle 2"/>
          <p:cNvSpPr>
            <a:spLocks noGrp="1"/>
          </p:cNvSpPr>
          <p:nvPr/>
        </p:nvSpPr>
        <p:spPr>
          <a:xfrm>
            <a:off x="2168652" y="4221088"/>
            <a:ext cx="7854696" cy="2574618"/>
          </a:xfrm>
          <a:prstGeom prst="rect">
            <a:avLst/>
          </a:prstGeom>
        </p:spPr>
        <p:txBody>
          <a:bodyPr vert="horz" lIns="0" rIns="18288">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lang="fa-IR" sz="2000" dirty="0">
              <a:solidFill>
                <a:prstClr val="white"/>
              </a:solidFill>
              <a:cs typeface="B Homa" pitchFamily="2" charset="-78"/>
            </a:endParaRPr>
          </a:p>
        </p:txBody>
      </p:sp>
      <p:pic>
        <p:nvPicPr>
          <p:cNvPr id="1026" name="Picture 2" descr="C:\Users\Leila\Desktop\KINGN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3462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47661" y="5622773"/>
            <a:ext cx="3423292" cy="615553"/>
          </a:xfrm>
          <a:prstGeom prst="rect">
            <a:avLst/>
          </a:prstGeom>
          <a:noFill/>
        </p:spPr>
        <p:txBody>
          <a:bodyPr wrap="square" rtlCol="0">
            <a:spAutoFit/>
          </a:bodyPr>
          <a:lstStyle/>
          <a:p>
            <a:r>
              <a:rPr lang="fa-IR" sz="3400" b="1" dirty="0">
                <a:solidFill>
                  <a:srgbClr val="FFFF00"/>
                </a:solidFill>
                <a:cs typeface="B Zar" pitchFamily="2" charset="-78"/>
              </a:rPr>
              <a:t>سپاس از توجه شما</a:t>
            </a:r>
            <a:endParaRPr lang="en-US" sz="3400" b="1" dirty="0">
              <a:solidFill>
                <a:srgbClr val="FFFF00"/>
              </a:solidFill>
              <a:cs typeface="B Zar" pitchFamily="2" charset="-78"/>
            </a:endParaRPr>
          </a:p>
        </p:txBody>
      </p:sp>
    </p:spTree>
    <p:extLst>
      <p:ext uri="{BB962C8B-B14F-4D97-AF65-F5344CB8AC3E}">
        <p14:creationId xmlns:p14="http://schemas.microsoft.com/office/powerpoint/2010/main" val="194682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42499"/>
          </a:xfrm>
        </p:spPr>
        <p:txBody>
          <a:bodyPr>
            <a:normAutofit/>
          </a:bodyPr>
          <a:lstStyle/>
          <a:p>
            <a:pPr algn="ctr"/>
            <a:r>
              <a:rPr lang="fa-IR" sz="2800" dirty="0">
                <a:cs typeface="2  Titr" panose="00000700000000000000" pitchFamily="2" charset="-78"/>
              </a:rPr>
              <a:t>موقعيت قرارگيري اتاق تریاژ نسبت به ورودي:</a:t>
            </a:r>
            <a:endParaRPr lang="en-US" sz="2800" dirty="0">
              <a:cs typeface="2  Titr" panose="00000700000000000000" pitchFamily="2" charset="-78"/>
            </a:endParaRPr>
          </a:p>
        </p:txBody>
      </p:sp>
      <p:pic>
        <p:nvPicPr>
          <p:cNvPr id="7" name="Content Placeholder 6"/>
          <p:cNvPicPr>
            <a:picLocks noGrp="1" noChangeAspect="1"/>
          </p:cNvPicPr>
          <p:nvPr>
            <p:ph idx="1"/>
          </p:nvPr>
        </p:nvPicPr>
        <p:blipFill>
          <a:blip r:embed="rId2"/>
          <a:stretch>
            <a:fillRect/>
          </a:stretch>
        </p:blipFill>
        <p:spPr>
          <a:xfrm>
            <a:off x="1508078" y="1519979"/>
            <a:ext cx="4413920" cy="4225729"/>
          </a:xfrm>
          <a:prstGeom prst="rect">
            <a:avLst/>
          </a:prstGeom>
        </p:spPr>
      </p:pic>
      <p:pic>
        <p:nvPicPr>
          <p:cNvPr id="9" name="Picture 8"/>
          <p:cNvPicPr>
            <a:picLocks noChangeAspect="1"/>
          </p:cNvPicPr>
          <p:nvPr/>
        </p:nvPicPr>
        <p:blipFill>
          <a:blip r:embed="rId3"/>
          <a:stretch>
            <a:fillRect/>
          </a:stretch>
        </p:blipFill>
        <p:spPr>
          <a:xfrm>
            <a:off x="6434995" y="1519979"/>
            <a:ext cx="5277805" cy="4116546"/>
          </a:xfrm>
          <a:prstGeom prst="rect">
            <a:avLst/>
          </a:prstGeom>
        </p:spPr>
      </p:pic>
      <p:sp>
        <p:nvSpPr>
          <p:cNvPr id="10" name="Rectangle 9"/>
          <p:cNvSpPr/>
          <p:nvPr/>
        </p:nvSpPr>
        <p:spPr>
          <a:xfrm>
            <a:off x="8036937" y="5745708"/>
            <a:ext cx="1850186" cy="515526"/>
          </a:xfrm>
          <a:prstGeom prst="rect">
            <a:avLst/>
          </a:prstGeom>
        </p:spPr>
        <p:txBody>
          <a:bodyPr wrap="none">
            <a:spAutoFit/>
          </a:bodyPr>
          <a:lstStyle/>
          <a:p>
            <a:pPr algn="ctr" rtl="1">
              <a:lnSpc>
                <a:spcPct val="150000"/>
              </a:lnSpc>
              <a:spcAft>
                <a:spcPts val="800"/>
              </a:spcAft>
            </a:pP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موقعیت </a:t>
            </a: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صحیح</a:t>
            </a: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 تریاژ</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2588341" y="5783472"/>
            <a:ext cx="1938351" cy="507831"/>
          </a:xfrm>
          <a:prstGeom prst="rect">
            <a:avLst/>
          </a:prstGeom>
        </p:spPr>
        <p:txBody>
          <a:bodyPr wrap="none">
            <a:spAutoFit/>
          </a:bodyPr>
          <a:lstStyle/>
          <a:p>
            <a:pPr algn="ctr" rtl="1">
              <a:lnSpc>
                <a:spcPct val="150000"/>
              </a:lnSpc>
              <a:spcAft>
                <a:spcPts val="800"/>
              </a:spcAft>
            </a:pP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موقعیت نامناسب تریاژ</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356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GB" sz="4400" b="1" dirty="0">
                <a:latin typeface="Times New Roman" panose="02020603050405020304" pitchFamily="18" charset="0"/>
                <a:cs typeface="Times New Roman" panose="02020603050405020304" pitchFamily="18" charset="0"/>
              </a:rPr>
              <a:t>Over- and under-triage</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en-GB" dirty="0"/>
          </a:p>
          <a:p>
            <a:pPr algn="l" rtl="0"/>
            <a:r>
              <a:rPr lang="en-GB" sz="2400" dirty="0"/>
              <a:t>Triage must be accurate</a:t>
            </a:r>
          </a:p>
          <a:p>
            <a:pPr algn="l" rtl="0"/>
            <a:endParaRPr lang="en-GB" sz="2400" dirty="0"/>
          </a:p>
          <a:p>
            <a:pPr algn="l" rtl="0"/>
            <a:r>
              <a:rPr lang="en-GB" sz="2400" dirty="0"/>
              <a:t>It must minimise both over-triage and under-triage</a:t>
            </a:r>
          </a:p>
          <a:p>
            <a:pPr algn="l" rtl="0"/>
            <a:endParaRPr lang="en-US" dirty="0"/>
          </a:p>
        </p:txBody>
      </p:sp>
    </p:spTree>
    <p:extLst>
      <p:ext uri="{BB962C8B-B14F-4D97-AF65-F5344CB8AC3E}">
        <p14:creationId xmlns:p14="http://schemas.microsoft.com/office/powerpoint/2010/main" val="63649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4400" b="1" dirty="0">
                <a:latin typeface="Times New Roman" panose="02020603050405020304" pitchFamily="18" charset="0"/>
                <a:cs typeface="Times New Roman" panose="02020603050405020304" pitchFamily="18" charset="0"/>
              </a:rPr>
              <a:t>Re Triage</a:t>
            </a:r>
          </a:p>
        </p:txBody>
      </p:sp>
      <p:sp>
        <p:nvSpPr>
          <p:cNvPr id="3" name="Content Placeholder 2"/>
          <p:cNvSpPr>
            <a:spLocks noGrp="1"/>
          </p:cNvSpPr>
          <p:nvPr>
            <p:ph idx="1"/>
          </p:nvPr>
        </p:nvSpPr>
        <p:spPr>
          <a:xfrm>
            <a:off x="1763486" y="2309758"/>
            <a:ext cx="9392194" cy="4023360"/>
          </a:xfrm>
        </p:spPr>
        <p:txBody>
          <a:bodyPr>
            <a:normAutofit/>
          </a:bodyPr>
          <a:lstStyle/>
          <a:p>
            <a:pPr algn="l" rtl="0"/>
            <a:r>
              <a:rPr lang="en-US" sz="2400" dirty="0">
                <a:cs typeface="+mj-cs"/>
              </a:rPr>
              <a:t>In every treatment area</a:t>
            </a:r>
          </a:p>
          <a:p>
            <a:pPr algn="l" rtl="0"/>
            <a:r>
              <a:rPr lang="en-US" sz="2400" dirty="0">
                <a:cs typeface="+mj-cs"/>
              </a:rPr>
              <a:t>Every 15 minutes</a:t>
            </a:r>
          </a:p>
          <a:p>
            <a:pPr algn="l" rtl="0"/>
            <a:r>
              <a:rPr lang="en-US" sz="2400" dirty="0">
                <a:cs typeface="+mj-cs"/>
              </a:rPr>
              <a:t>Look for worsening situations </a:t>
            </a:r>
            <a:endParaRPr lang="fa-IR" sz="2400" dirty="0">
              <a:cs typeface="+mj-cs"/>
            </a:endParaRPr>
          </a:p>
          <a:p>
            <a:endParaRPr lang="en-US" sz="2400" dirty="0">
              <a:cs typeface="+mj-cs"/>
            </a:endParaRPr>
          </a:p>
        </p:txBody>
      </p:sp>
    </p:spTree>
    <p:extLst>
      <p:ext uri="{BB962C8B-B14F-4D97-AF65-F5344CB8AC3E}">
        <p14:creationId xmlns:p14="http://schemas.microsoft.com/office/powerpoint/2010/main" val="114798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33567"/>
          </a:xfrm>
        </p:spPr>
        <p:txBody>
          <a:bodyPr>
            <a:normAutofit/>
          </a:bodyPr>
          <a:lstStyle/>
          <a:p>
            <a:pPr algn="r" rtl="1"/>
            <a:r>
              <a:rPr lang="fa-IR" sz="3100" dirty="0">
                <a:cs typeface="2  Titr" panose="00000700000000000000" pitchFamily="2" charset="-78"/>
              </a:rPr>
              <a:t>نكات مهم در اتاق تریاژ:</a:t>
            </a:r>
            <a:endParaRPr lang="en-US" sz="3100" dirty="0">
              <a:cs typeface="2  Titr" panose="00000700000000000000" pitchFamily="2" charset="-78"/>
            </a:endParaRPr>
          </a:p>
        </p:txBody>
      </p:sp>
      <p:sp>
        <p:nvSpPr>
          <p:cNvPr id="3" name="Content Placeholder 2"/>
          <p:cNvSpPr>
            <a:spLocks noGrp="1"/>
          </p:cNvSpPr>
          <p:nvPr>
            <p:ph idx="1"/>
          </p:nvPr>
        </p:nvSpPr>
        <p:spPr>
          <a:xfrm>
            <a:off x="1183943" y="1749838"/>
            <a:ext cx="9976514" cy="4503760"/>
          </a:xfrm>
        </p:spPr>
        <p:txBody>
          <a:bodyPr>
            <a:normAutofit/>
          </a:bodyPr>
          <a:lstStyle/>
          <a:p>
            <a:pPr algn="just" rtl="1">
              <a:buFont typeface="Arial" panose="020B0604020202020204" pitchFamily="34" charset="0"/>
              <a:buChar char="•"/>
            </a:pPr>
            <a:r>
              <a:rPr lang="fa-IR" dirty="0" smtClean="0">
                <a:cs typeface="B Mitra" panose="00000400000000000000" pitchFamily="2" charset="-78"/>
              </a:rPr>
              <a:t>  هر </a:t>
            </a:r>
            <a:r>
              <a:rPr lang="fa-IR" dirty="0">
                <a:cs typeface="B Mitra" panose="00000400000000000000" pitchFamily="2" charset="-78"/>
              </a:rPr>
              <a:t>33 هزار پذيرش سالانه 1 تخت</a:t>
            </a:r>
          </a:p>
          <a:p>
            <a:pPr algn="just" rtl="1">
              <a:buFont typeface="Arial" panose="020B0604020202020204" pitchFamily="34" charset="0"/>
              <a:buChar char="•"/>
            </a:pPr>
            <a:r>
              <a:rPr lang="fa-IR" dirty="0" smtClean="0">
                <a:cs typeface="B Mitra" panose="00000400000000000000" pitchFamily="2" charset="-78"/>
              </a:rPr>
              <a:t>  دسترسي </a:t>
            </a:r>
            <a:r>
              <a:rPr lang="fa-IR" dirty="0">
                <a:cs typeface="B Mitra" panose="00000400000000000000" pitchFamily="2" charset="-78"/>
              </a:rPr>
              <a:t>از 2 حوزه فوريت و </a:t>
            </a:r>
            <a:r>
              <a:rPr lang="fa-IR" dirty="0" smtClean="0">
                <a:cs typeface="B Mitra" panose="00000400000000000000" pitchFamily="2" charset="-78"/>
              </a:rPr>
              <a:t>سرپايي و ورودي </a:t>
            </a:r>
            <a:r>
              <a:rPr lang="fa-IR" dirty="0">
                <a:cs typeface="B Mitra" panose="00000400000000000000" pitchFamily="2" charset="-78"/>
              </a:rPr>
              <a:t>ها در معرض ديد </a:t>
            </a:r>
            <a:r>
              <a:rPr lang="fa-IR" dirty="0" smtClean="0">
                <a:cs typeface="B Mitra" panose="00000400000000000000" pitchFamily="2" charset="-78"/>
              </a:rPr>
              <a:t>پرستار</a:t>
            </a:r>
            <a:endParaRPr lang="fa-IR" dirty="0">
              <a:cs typeface="B Mitra" panose="00000400000000000000" pitchFamily="2" charset="-78"/>
            </a:endParaRPr>
          </a:p>
          <a:p>
            <a:pPr algn="just" rtl="1">
              <a:buFont typeface="Arial" panose="020B0604020202020204" pitchFamily="34" charset="0"/>
              <a:buChar char="•"/>
            </a:pPr>
            <a:r>
              <a:rPr lang="fa-IR" dirty="0" smtClean="0">
                <a:cs typeface="B Mitra" panose="00000400000000000000" pitchFamily="2" charset="-78"/>
              </a:rPr>
              <a:t>  فضاي </a:t>
            </a:r>
            <a:r>
              <a:rPr lang="fa-IR" dirty="0">
                <a:cs typeface="B Mitra" panose="00000400000000000000" pitchFamily="2" charset="-78"/>
              </a:rPr>
              <a:t>معاينه خوابيده با حفظ </a:t>
            </a:r>
            <a:r>
              <a:rPr lang="fa-IR" dirty="0" smtClean="0">
                <a:cs typeface="B Mitra" panose="00000400000000000000" pitchFamily="2" charset="-78"/>
              </a:rPr>
              <a:t>حريم</a:t>
            </a:r>
            <a:r>
              <a:rPr lang="fa-IR" dirty="0">
                <a:cs typeface="B Mitra" panose="00000400000000000000" pitchFamily="2" charset="-78"/>
              </a:rPr>
              <a:t> </a:t>
            </a:r>
            <a:r>
              <a:rPr lang="fa-IR" dirty="0" smtClean="0">
                <a:cs typeface="B Mitra" panose="00000400000000000000" pitchFamily="2" charset="-78"/>
              </a:rPr>
              <a:t>و </a:t>
            </a:r>
            <a:r>
              <a:rPr lang="fa-IR" dirty="0" smtClean="0">
                <a:cs typeface="B Mitra" panose="00000400000000000000" pitchFamily="2" charset="-78"/>
              </a:rPr>
              <a:t>فضاي </a:t>
            </a:r>
            <a:r>
              <a:rPr lang="fa-IR" dirty="0">
                <a:cs typeface="B Mitra" panose="00000400000000000000" pitchFamily="2" charset="-78"/>
              </a:rPr>
              <a:t>معاينه </a:t>
            </a:r>
            <a:r>
              <a:rPr lang="fa-IR" dirty="0" smtClean="0">
                <a:cs typeface="B Mitra" panose="00000400000000000000" pitchFamily="2" charset="-78"/>
              </a:rPr>
              <a:t>نشسته و بر </a:t>
            </a:r>
            <a:r>
              <a:rPr lang="fa-IR" dirty="0">
                <a:cs typeface="B Mitra" panose="00000400000000000000" pitchFamily="2" charset="-78"/>
              </a:rPr>
              <a:t>روي برانكارد</a:t>
            </a:r>
          </a:p>
          <a:p>
            <a:pPr algn="just" rtl="1">
              <a:buFont typeface="Arial" panose="020B0604020202020204" pitchFamily="34" charset="0"/>
              <a:buChar char="•"/>
            </a:pPr>
            <a:r>
              <a:rPr lang="fa-IR" b="1" i="1" dirty="0" smtClean="0">
                <a:solidFill>
                  <a:srgbClr val="002060"/>
                </a:solidFill>
                <a:cs typeface="B Mitra" panose="00000400000000000000" pitchFamily="2" charset="-78"/>
              </a:rPr>
              <a:t>  داراي </a:t>
            </a:r>
            <a:r>
              <a:rPr lang="fa-IR" b="1" i="1" dirty="0">
                <a:solidFill>
                  <a:srgbClr val="002060"/>
                </a:solidFill>
                <a:cs typeface="B Mitra" panose="00000400000000000000" pitchFamily="2" charset="-78"/>
              </a:rPr>
              <a:t>فضاي انتظار قبل از اتاق معاينه كه ترجيحاً قسمتي از آن به بيماران با علائم تنفسي اختصاص </a:t>
            </a:r>
            <a:r>
              <a:rPr lang="fa-IR" b="1" i="1" dirty="0" smtClean="0">
                <a:solidFill>
                  <a:srgbClr val="002060"/>
                </a:solidFill>
                <a:cs typeface="B Mitra" panose="00000400000000000000" pitchFamily="2" charset="-78"/>
              </a:rPr>
              <a:t>يابد</a:t>
            </a:r>
            <a:endParaRPr lang="fa-IR" b="1" i="1" dirty="0">
              <a:solidFill>
                <a:srgbClr val="002060"/>
              </a:solidFill>
              <a:cs typeface="B Mitra" panose="00000400000000000000" pitchFamily="2" charset="-78"/>
            </a:endParaRPr>
          </a:p>
          <a:p>
            <a:pPr algn="just" rtl="1">
              <a:buFont typeface="Arial" panose="020B0604020202020204" pitchFamily="34" charset="0"/>
              <a:buChar char="•"/>
            </a:pPr>
            <a:r>
              <a:rPr lang="fa-IR" dirty="0" smtClean="0">
                <a:cs typeface="B Mitra" panose="00000400000000000000" pitchFamily="2" charset="-78"/>
              </a:rPr>
              <a:t>  داراي </a:t>
            </a:r>
            <a:r>
              <a:rPr lang="fa-IR" dirty="0">
                <a:cs typeface="B Mitra" panose="00000400000000000000" pitchFamily="2" charset="-78"/>
              </a:rPr>
              <a:t>نزديک ترين فاصله نسبت به اتاق </a:t>
            </a:r>
            <a:r>
              <a:rPr lang="fa-IR" dirty="0" smtClean="0">
                <a:cs typeface="B Mitra" panose="00000400000000000000" pitchFamily="2" charset="-78"/>
              </a:rPr>
              <a:t>احياء و </a:t>
            </a:r>
            <a:r>
              <a:rPr lang="fa-IR" sz="2100" b="1" i="1" dirty="0">
                <a:solidFill>
                  <a:srgbClr val="002060"/>
                </a:solidFill>
                <a:cs typeface="B Mitra" panose="00000400000000000000" pitchFamily="2" charset="-78"/>
              </a:rPr>
              <a:t>حمام آلودگي </a:t>
            </a:r>
            <a:r>
              <a:rPr lang="fa-IR" sz="2100" b="1" i="1" dirty="0" smtClean="0">
                <a:solidFill>
                  <a:srgbClr val="002060"/>
                </a:solidFill>
                <a:cs typeface="B Mitra" panose="00000400000000000000" pitchFamily="2" charset="-78"/>
              </a:rPr>
              <a:t>زدايي</a:t>
            </a:r>
            <a:endParaRPr lang="fa-IR" dirty="0">
              <a:cs typeface="B Mitra" panose="00000400000000000000" pitchFamily="2" charset="-78"/>
            </a:endParaRPr>
          </a:p>
          <a:p>
            <a:pPr algn="just" rtl="1">
              <a:buFont typeface="Arial" panose="020B0604020202020204" pitchFamily="34" charset="0"/>
              <a:buChar char="•"/>
            </a:pPr>
            <a:r>
              <a:rPr lang="fa-IR" dirty="0" smtClean="0">
                <a:cs typeface="B Mitra" panose="00000400000000000000" pitchFamily="2" charset="-78"/>
              </a:rPr>
              <a:t>  در </a:t>
            </a:r>
            <a:r>
              <a:rPr lang="fa-IR" dirty="0">
                <a:cs typeface="B Mitra" panose="00000400000000000000" pitchFamily="2" charset="-78"/>
              </a:rPr>
              <a:t>اختيار قرار دادن يک </a:t>
            </a:r>
            <a:r>
              <a:rPr lang="fa-IR" dirty="0" smtClean="0">
                <a:cs typeface="B Mitra" panose="00000400000000000000" pitchFamily="2" charset="-78"/>
              </a:rPr>
              <a:t>ماسک </a:t>
            </a:r>
            <a:r>
              <a:rPr lang="fa-IR" dirty="0">
                <a:cs typeface="B Mitra" panose="00000400000000000000" pitchFamily="2" charset="-78"/>
              </a:rPr>
              <a:t>جراحي به همه بيماران با علايم تنفسي براي جلوگيري از انتشار ترشحات </a:t>
            </a:r>
            <a:r>
              <a:rPr lang="fa-IR" dirty="0" smtClean="0">
                <a:cs typeface="B Mitra" panose="00000400000000000000" pitchFamily="2" charset="-78"/>
              </a:rPr>
              <a:t>و </a:t>
            </a:r>
            <a:r>
              <a:rPr lang="en-US" dirty="0" smtClean="0">
                <a:cs typeface="B Mitra" panose="00000400000000000000" pitchFamily="2" charset="-78"/>
              </a:rPr>
              <a:t>drop let</a:t>
            </a:r>
            <a:endParaRPr lang="fa-IR" dirty="0" smtClean="0">
              <a:cs typeface="B Mitra" panose="00000400000000000000" pitchFamily="2" charset="-78"/>
            </a:endParaRPr>
          </a:p>
          <a:p>
            <a:pPr algn="just" rtl="1">
              <a:buFont typeface="Arial" panose="020B0604020202020204" pitchFamily="34" charset="0"/>
              <a:buChar char="•"/>
            </a:pPr>
            <a:r>
              <a:rPr lang="fa-IR" dirty="0" smtClean="0">
                <a:cs typeface="B Mitra" panose="00000400000000000000" pitchFamily="2" charset="-78"/>
              </a:rPr>
              <a:t>  اتاق </a:t>
            </a:r>
            <a:r>
              <a:rPr lang="fa-IR" dirty="0">
                <a:cs typeface="B Mitra" panose="00000400000000000000" pitchFamily="2" charset="-78"/>
              </a:rPr>
              <a:t>انتظار بايد واجد تهويه مناسب </a:t>
            </a:r>
            <a:r>
              <a:rPr lang="fa-IR" dirty="0" smtClean="0">
                <a:cs typeface="B Mitra" panose="00000400000000000000" pitchFamily="2" charset="-78"/>
              </a:rPr>
              <a:t>يا ترجیحاً </a:t>
            </a:r>
            <a:r>
              <a:rPr lang="fa-IR" dirty="0">
                <a:cs typeface="B Mitra" panose="00000400000000000000" pitchFamily="2" charset="-78"/>
              </a:rPr>
              <a:t>داراي تهويه طبيعي باشد</a:t>
            </a:r>
          </a:p>
          <a:p>
            <a:pPr algn="just" rtl="1">
              <a:buFont typeface="Arial" panose="020B0604020202020204" pitchFamily="34" charset="0"/>
              <a:buChar char="•"/>
            </a:pPr>
            <a:r>
              <a:rPr lang="fa-IR" dirty="0" smtClean="0">
                <a:cs typeface="B Mitra" panose="00000400000000000000" pitchFamily="2" charset="-78"/>
              </a:rPr>
              <a:t>  در </a:t>
            </a:r>
            <a:r>
              <a:rPr lang="fa-IR" dirty="0">
                <a:cs typeface="B Mitra" panose="00000400000000000000" pitchFamily="2" charset="-78"/>
              </a:rPr>
              <a:t>كه اورژانسهاي </a:t>
            </a:r>
            <a:r>
              <a:rPr lang="fa-IR" dirty="0" smtClean="0">
                <a:cs typeface="B Mitra" panose="00000400000000000000" pitchFamily="2" charset="-78"/>
              </a:rPr>
              <a:t>با 2  </a:t>
            </a:r>
            <a:r>
              <a:rPr lang="fa-IR" dirty="0">
                <a:cs typeface="B Mitra" panose="00000400000000000000" pitchFamily="2" charset="-78"/>
              </a:rPr>
              <a:t>اتاق معاينه </a:t>
            </a:r>
            <a:r>
              <a:rPr lang="fa-IR" dirty="0" smtClean="0">
                <a:cs typeface="B Mitra" panose="00000400000000000000" pitchFamily="2" charset="-78"/>
              </a:rPr>
              <a:t>بر </a:t>
            </a:r>
            <a:r>
              <a:rPr lang="fa-IR" dirty="0">
                <a:cs typeface="B Mitra" panose="00000400000000000000" pitchFamily="2" charset="-78"/>
              </a:rPr>
              <a:t>حسب نياز يک اتاق به ويزيت بيماران با علايم </a:t>
            </a:r>
            <a:r>
              <a:rPr lang="fa-IR" dirty="0" smtClean="0">
                <a:cs typeface="B Mitra" panose="00000400000000000000" pitchFamily="2" charset="-78"/>
              </a:rPr>
              <a:t>تنفسي اختصاص يابد</a:t>
            </a:r>
            <a:endParaRPr lang="en-US" dirty="0">
              <a:cs typeface="B Mitra" panose="00000400000000000000" pitchFamily="2" charset="-78"/>
            </a:endParaRPr>
          </a:p>
        </p:txBody>
      </p:sp>
    </p:spTree>
    <p:extLst>
      <p:ext uri="{BB962C8B-B14F-4D97-AF65-F5344CB8AC3E}">
        <p14:creationId xmlns:p14="http://schemas.microsoft.com/office/powerpoint/2010/main" val="207658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96537" y="0"/>
            <a:ext cx="9676263" cy="6858000"/>
          </a:xfrm>
          <a:prstGeom prst="rect">
            <a:avLst/>
          </a:prstGeom>
        </p:spPr>
      </p:pic>
    </p:spTree>
    <p:extLst>
      <p:ext uri="{BB962C8B-B14F-4D97-AF65-F5344CB8AC3E}">
        <p14:creationId xmlns:p14="http://schemas.microsoft.com/office/powerpoint/2010/main" val="1519872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337</TotalTime>
  <Words>2907</Words>
  <Application>Microsoft Office PowerPoint</Application>
  <PresentationFormat>Widescreen</PresentationFormat>
  <Paragraphs>168</Paragraphs>
  <Slides>40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2  Titr</vt:lpstr>
      <vt:lpstr>A Nahar</vt:lpstr>
      <vt:lpstr>Arial</vt:lpstr>
      <vt:lpstr>B Homa</vt:lpstr>
      <vt:lpstr>B Mitra</vt:lpstr>
      <vt:lpstr>B Nazanin</vt:lpstr>
      <vt:lpstr>B Zar</vt:lpstr>
      <vt:lpstr>Calibri</vt:lpstr>
      <vt:lpstr>Calibri Light</vt:lpstr>
      <vt:lpstr>Times New Roman</vt:lpstr>
      <vt:lpstr>Retrospect</vt:lpstr>
      <vt:lpstr>Office Theme</vt:lpstr>
      <vt:lpstr>PowerPoint Presentation</vt:lpstr>
      <vt:lpstr>PowerPoint Presentation</vt:lpstr>
      <vt:lpstr>What is triage?</vt:lpstr>
      <vt:lpstr>Emergency Severity Index algorithm </vt:lpstr>
      <vt:lpstr>موقعيت قرارگيري اتاق تریاژ نسبت به ورودي:</vt:lpstr>
      <vt:lpstr>Over- and under-triage</vt:lpstr>
      <vt:lpstr>Re Triage</vt:lpstr>
      <vt:lpstr>نكات مهم در اتاق تریاژ:</vt:lpstr>
      <vt:lpstr>PowerPoint Presentation</vt:lpstr>
      <vt:lpstr>PowerPoint Presentation</vt:lpstr>
      <vt:lpstr>دستورالعمل تریاژ در اپیدمی های عفونی</vt:lpstr>
      <vt:lpstr>احتیاطات استاندارد که بایستی توسط کلیه کادر بالینی رعایت شود</vt:lpstr>
      <vt:lpstr>PowerPoint Presentation</vt:lpstr>
      <vt:lpstr>اتاق ایزوله</vt:lpstr>
      <vt:lpstr>اصول کلی احتیاطات مبتنی بر نحوه ایزولاسیون (تماسی، قطره ای، هوابرد)</vt:lpstr>
      <vt:lpstr>احتیاطات قطره ای </vt:lpstr>
      <vt:lpstr>اصول احتیاطات قطره ای </vt:lpstr>
      <vt:lpstr>احتیاطات هوابرد</vt:lpstr>
      <vt:lpstr>PowerPoint Presentation</vt:lpstr>
      <vt:lpstr>PowerPoint Presentation</vt:lpstr>
      <vt:lpstr>مورد مشکوک: موردی است که باید نمونه گیری شده و بررسی های بیشتری درمورد آن انجام پذیرد</vt:lpstr>
      <vt:lpstr>مورد مشکوک:</vt:lpstr>
      <vt:lpstr>PowerPoint Presentation</vt:lpstr>
      <vt:lpstr>تریاژ</vt:lpstr>
      <vt:lpstr>انتظار</vt:lpstr>
      <vt:lpstr>PowerPoint Presentation</vt:lpstr>
      <vt:lpstr>PowerPoint Presentation</vt:lpstr>
      <vt:lpstr>PowerPoint Presentation</vt:lpstr>
      <vt:lpstr>معاینه</vt:lpstr>
      <vt:lpstr>مشاوره پزشکی </vt:lpstr>
      <vt:lpstr>احیا قلبی-ریوی بیماران مشکوک به nCoV</vt:lpstr>
      <vt:lpstr>تعیین تکلیف بیماران اورژانس</vt:lpstr>
      <vt:lpstr>پیاده سازی سریع موازین پیشگیری و کنترل عفونت (IPC)</vt:lpstr>
      <vt:lpstr>موازین کنترل عفونت در برخورد با بیمار مشکوک به nCoV-2019</vt:lpstr>
      <vt:lpstr>PowerPoint Presentation</vt:lpstr>
      <vt:lpstr>PowerPoint Presentation</vt:lpstr>
      <vt:lpstr>حالت های بالینی بیماران nCoV-2019 و مداخلات مرتبط</vt:lpstr>
      <vt:lpstr>حالت های بالینی بیماران nCoV-2019 و مداخلات مرتبط</vt:lpstr>
      <vt:lpstr>حالت های بالینی بیماران nCoV-2019 و مداخلات مرتبط</vt:lpstr>
      <vt:lpstr>PowerPoint Presentation</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نظام مراقبت سندرومیک و ایزولاسیون بیماران در اورژانس بیمارستان</dc:title>
  <dc:creator>واعظی دکتر حسن</dc:creator>
  <cp:lastModifiedBy>Dr. Vaezi</cp:lastModifiedBy>
  <cp:revision>45</cp:revision>
  <dcterms:created xsi:type="dcterms:W3CDTF">2020-02-03T09:52:20Z</dcterms:created>
  <dcterms:modified xsi:type="dcterms:W3CDTF">2019-12-02T18:02:09Z</dcterms:modified>
</cp:coreProperties>
</file>